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1115" r:id="rId3"/>
    <p:sldId id="1052" r:id="rId4"/>
    <p:sldId id="1053" r:id="rId5"/>
    <p:sldId id="1099" r:id="rId6"/>
    <p:sldId id="1101" r:id="rId7"/>
    <p:sldId id="1102" r:id="rId8"/>
    <p:sldId id="1079" r:id="rId9"/>
    <p:sldId id="1080" r:id="rId10"/>
    <p:sldId id="1081" r:id="rId11"/>
    <p:sldId id="1082" r:id="rId12"/>
    <p:sldId id="1083" r:id="rId13"/>
    <p:sldId id="1084" r:id="rId14"/>
    <p:sldId id="1085" r:id="rId15"/>
    <p:sldId id="1086" r:id="rId16"/>
    <p:sldId id="1087" r:id="rId17"/>
    <p:sldId id="1088" r:id="rId18"/>
    <p:sldId id="1089" r:id="rId19"/>
    <p:sldId id="1094" r:id="rId20"/>
    <p:sldId id="991" r:id="rId21"/>
    <p:sldId id="1054" r:id="rId22"/>
    <p:sldId id="1056" r:id="rId23"/>
    <p:sldId id="1057" r:id="rId24"/>
    <p:sldId id="1058" r:id="rId25"/>
    <p:sldId id="1059" r:id="rId26"/>
    <p:sldId id="1060" r:id="rId27"/>
    <p:sldId id="1061" r:id="rId28"/>
    <p:sldId id="1062" r:id="rId29"/>
    <p:sldId id="1063" r:id="rId30"/>
    <p:sldId id="1064" r:id="rId31"/>
    <p:sldId id="1065" r:id="rId32"/>
    <p:sldId id="1066" r:id="rId33"/>
    <p:sldId id="1067" r:id="rId34"/>
    <p:sldId id="1068" r:id="rId35"/>
    <p:sldId id="1055" r:id="rId36"/>
    <p:sldId id="1028" r:id="rId37"/>
    <p:sldId id="1029" r:id="rId38"/>
    <p:sldId id="1030" r:id="rId39"/>
    <p:sldId id="1071" r:id="rId40"/>
    <p:sldId id="1072" r:id="rId41"/>
    <p:sldId id="1074" r:id="rId42"/>
    <p:sldId id="1075" r:id="rId43"/>
    <p:sldId id="1076" r:id="rId44"/>
    <p:sldId id="1077" r:id="rId45"/>
    <p:sldId id="1069" r:id="rId46"/>
    <p:sldId id="1070" r:id="rId47"/>
    <p:sldId id="1073" r:id="rId48"/>
    <p:sldId id="1114" r:id="rId49"/>
    <p:sldId id="1091" r:id="rId50"/>
    <p:sldId id="1113" r:id="rId51"/>
    <p:sldId id="1120" r:id="rId52"/>
    <p:sldId id="1119" r:id="rId53"/>
    <p:sldId id="1121" r:id="rId54"/>
    <p:sldId id="1122" r:id="rId55"/>
    <p:sldId id="1118" r:id="rId56"/>
    <p:sldId id="1105" r:id="rId57"/>
    <p:sldId id="1104" r:id="rId58"/>
    <p:sldId id="1106" r:id="rId59"/>
    <p:sldId id="1108" r:id="rId60"/>
    <p:sldId id="1109" r:id="rId61"/>
    <p:sldId id="1107" r:id="rId62"/>
    <p:sldId id="1110" r:id="rId63"/>
    <p:sldId id="1111" r:id="rId64"/>
    <p:sldId id="1103" r:id="rId65"/>
    <p:sldId id="1125" r:id="rId66"/>
    <p:sldId id="1124" r:id="rId67"/>
    <p:sldId id="1123" r:id="rId68"/>
    <p:sldId id="1090" r:id="rId69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50000"/>
      </a:spcBef>
      <a:spcAft>
        <a:spcPct val="0"/>
      </a:spcAft>
      <a:defRPr sz="1200" kern="1200">
        <a:solidFill>
          <a:srgbClr val="000000"/>
        </a:solidFill>
        <a:latin typeface="Arial Black" panose="020B0A04020102020204" pitchFamily="34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200" kern="1200">
        <a:solidFill>
          <a:srgbClr val="000000"/>
        </a:solidFill>
        <a:latin typeface="Arial Black" panose="020B0A04020102020204" pitchFamily="34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200" kern="1200">
        <a:solidFill>
          <a:srgbClr val="000000"/>
        </a:solidFill>
        <a:latin typeface="Arial Black" panose="020B0A04020102020204" pitchFamily="34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200" kern="1200">
        <a:solidFill>
          <a:srgbClr val="000000"/>
        </a:solidFill>
        <a:latin typeface="Arial Black" panose="020B0A04020102020204" pitchFamily="34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200" kern="1200">
        <a:solidFill>
          <a:srgbClr val="000000"/>
        </a:solidFill>
        <a:latin typeface="Arial Black" panose="020B0A040201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rgbClr val="000000"/>
        </a:solidFill>
        <a:latin typeface="Arial Black" panose="020B0A04020102020204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rgbClr val="000000"/>
        </a:solidFill>
        <a:latin typeface="Arial Black" panose="020B0A04020102020204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rgbClr val="000000"/>
        </a:solidFill>
        <a:latin typeface="Arial Black" panose="020B0A04020102020204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rgbClr val="000000"/>
        </a:solidFill>
        <a:latin typeface="Arial Black" panose="020B0A04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00"/>
    <a:srgbClr val="6600FF"/>
    <a:srgbClr val="FF3300"/>
    <a:srgbClr val="FF6600"/>
    <a:srgbClr val="993366"/>
    <a:srgbClr val="66FFFF"/>
    <a:srgbClr val="990099"/>
    <a:srgbClr val="CCFFCC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76" autoAdjust="0"/>
    <p:restoredTop sz="91117" autoAdjust="0"/>
  </p:normalViewPr>
  <p:slideViewPr>
    <p:cSldViewPr>
      <p:cViewPr varScale="1">
        <p:scale>
          <a:sx n="63" d="100"/>
          <a:sy n="63" d="100"/>
        </p:scale>
        <p:origin x="768" y="64"/>
      </p:cViewPr>
      <p:guideLst>
        <p:guide orient="horz" pos="2160"/>
        <p:guide pos="292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116"/>
    </p:cViewPr>
  </p:sorterViewPr>
  <p:notesViewPr>
    <p:cSldViewPr>
      <p:cViewPr varScale="1">
        <p:scale>
          <a:sx n="43" d="100"/>
          <a:sy n="43" d="100"/>
        </p:scale>
        <p:origin x="-14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27.xml"/><Relationship Id="rId21" Type="http://schemas.openxmlformats.org/officeDocument/2006/relationships/slide" Target="slides/slide22.xml"/><Relationship Id="rId34" Type="http://schemas.openxmlformats.org/officeDocument/2006/relationships/slide" Target="slides/slide35.xml"/><Relationship Id="rId42" Type="http://schemas.openxmlformats.org/officeDocument/2006/relationships/slide" Target="slides/slide43.xml"/><Relationship Id="rId47" Type="http://schemas.openxmlformats.org/officeDocument/2006/relationships/slide" Target="slides/slide48.xml"/><Relationship Id="rId50" Type="http://schemas.openxmlformats.org/officeDocument/2006/relationships/slide" Target="slides/slide51.xml"/><Relationship Id="rId55" Type="http://schemas.openxmlformats.org/officeDocument/2006/relationships/slide" Target="slides/slide56.xml"/><Relationship Id="rId63" Type="http://schemas.openxmlformats.org/officeDocument/2006/relationships/slide" Target="slides/slide64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9" Type="http://schemas.openxmlformats.org/officeDocument/2006/relationships/slide" Target="slides/slide30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33.xml"/><Relationship Id="rId37" Type="http://schemas.openxmlformats.org/officeDocument/2006/relationships/slide" Target="slides/slide38.xml"/><Relationship Id="rId40" Type="http://schemas.openxmlformats.org/officeDocument/2006/relationships/slide" Target="slides/slide41.xml"/><Relationship Id="rId45" Type="http://schemas.openxmlformats.org/officeDocument/2006/relationships/slide" Target="slides/slide46.xml"/><Relationship Id="rId53" Type="http://schemas.openxmlformats.org/officeDocument/2006/relationships/slide" Target="slides/slide54.xml"/><Relationship Id="rId58" Type="http://schemas.openxmlformats.org/officeDocument/2006/relationships/slide" Target="slides/slide59.xml"/><Relationship Id="rId66" Type="http://schemas.openxmlformats.org/officeDocument/2006/relationships/slide" Target="slides/slide67.xml"/><Relationship Id="rId5" Type="http://schemas.openxmlformats.org/officeDocument/2006/relationships/slide" Target="slides/slide6.xml"/><Relationship Id="rId61" Type="http://schemas.openxmlformats.org/officeDocument/2006/relationships/slide" Target="slides/slide62.xml"/><Relationship Id="rId19" Type="http://schemas.openxmlformats.org/officeDocument/2006/relationships/slide" Target="slides/slide2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Relationship Id="rId35" Type="http://schemas.openxmlformats.org/officeDocument/2006/relationships/slide" Target="slides/slide36.xml"/><Relationship Id="rId43" Type="http://schemas.openxmlformats.org/officeDocument/2006/relationships/slide" Target="slides/slide44.xml"/><Relationship Id="rId48" Type="http://schemas.openxmlformats.org/officeDocument/2006/relationships/slide" Target="slides/slide49.xml"/><Relationship Id="rId56" Type="http://schemas.openxmlformats.org/officeDocument/2006/relationships/slide" Target="slides/slide57.xml"/><Relationship Id="rId64" Type="http://schemas.openxmlformats.org/officeDocument/2006/relationships/slide" Target="slides/slide65.xml"/><Relationship Id="rId8" Type="http://schemas.openxmlformats.org/officeDocument/2006/relationships/slide" Target="slides/slide9.xml"/><Relationship Id="rId51" Type="http://schemas.openxmlformats.org/officeDocument/2006/relationships/slide" Target="slides/slide52.xml"/><Relationship Id="rId3" Type="http://schemas.openxmlformats.org/officeDocument/2006/relationships/slide" Target="slides/slide4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34.xml"/><Relationship Id="rId38" Type="http://schemas.openxmlformats.org/officeDocument/2006/relationships/slide" Target="slides/slide39.xml"/><Relationship Id="rId46" Type="http://schemas.openxmlformats.org/officeDocument/2006/relationships/slide" Target="slides/slide47.xml"/><Relationship Id="rId59" Type="http://schemas.openxmlformats.org/officeDocument/2006/relationships/slide" Target="slides/slide60.xml"/><Relationship Id="rId67" Type="http://schemas.openxmlformats.org/officeDocument/2006/relationships/slide" Target="slides/slide68.xml"/><Relationship Id="rId20" Type="http://schemas.openxmlformats.org/officeDocument/2006/relationships/slide" Target="slides/slide21.xml"/><Relationship Id="rId41" Type="http://schemas.openxmlformats.org/officeDocument/2006/relationships/slide" Target="slides/slide42.xml"/><Relationship Id="rId54" Type="http://schemas.openxmlformats.org/officeDocument/2006/relationships/slide" Target="slides/slide55.xml"/><Relationship Id="rId62" Type="http://schemas.openxmlformats.org/officeDocument/2006/relationships/slide" Target="slides/slide63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36" Type="http://schemas.openxmlformats.org/officeDocument/2006/relationships/slide" Target="slides/slide37.xml"/><Relationship Id="rId49" Type="http://schemas.openxmlformats.org/officeDocument/2006/relationships/slide" Target="slides/slide50.xml"/><Relationship Id="rId57" Type="http://schemas.openxmlformats.org/officeDocument/2006/relationships/slide" Target="slides/slide58.xml"/><Relationship Id="rId10" Type="http://schemas.openxmlformats.org/officeDocument/2006/relationships/slide" Target="slides/slide11.xml"/><Relationship Id="rId31" Type="http://schemas.openxmlformats.org/officeDocument/2006/relationships/slide" Target="slides/slide32.xml"/><Relationship Id="rId44" Type="http://schemas.openxmlformats.org/officeDocument/2006/relationships/slide" Target="slides/slide45.xml"/><Relationship Id="rId52" Type="http://schemas.openxmlformats.org/officeDocument/2006/relationships/slide" Target="slides/slide53.xml"/><Relationship Id="rId60" Type="http://schemas.openxmlformats.org/officeDocument/2006/relationships/slide" Target="slides/slide61.xml"/><Relationship Id="rId65" Type="http://schemas.openxmlformats.org/officeDocument/2006/relationships/slide" Target="slides/slide66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3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>
                <a:solidFill>
                  <a:srgbClr val="FF3300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solidFill>
                  <a:srgbClr val="FF3300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>
                <a:solidFill>
                  <a:srgbClr val="FF3300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solidFill>
                  <a:srgbClr val="FF3300"/>
                </a:solidFill>
              </a:defRPr>
            </a:lvl1pPr>
          </a:lstStyle>
          <a:p>
            <a:fld id="{7FCA66FF-CBD3-42EA-A5B5-775C696ABFC4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596588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0447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996519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11887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12353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92152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97371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53627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48687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272070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68810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245686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02526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22866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72101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985200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257397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3899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449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55927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196895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55057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00171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8840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05676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31020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59450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71424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505712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05029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35702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80223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41872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06101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1871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836464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324646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02770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03652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923504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608636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416422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7323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070348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00778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5785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8863907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8813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762390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095122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412313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450690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060262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002232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375655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331393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37377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802683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7359382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245931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747369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303231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371781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259340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499974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7304170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857391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0590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3606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4295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ED8CE3-5285-436E-B4F4-0F9ADE7F49A9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299552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9F80CC-9ADC-4953-AD45-7DF63CA55942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426084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CC8247-839A-4B17-B21D-239B92CB0980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238718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7A3544-9063-4FFB-B179-401D90269F37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24966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F79035-F47E-47AD-ABAF-D412E0A4CE54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531622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4FB6FE-A7B5-48AF-A25C-6BE2E5FE5064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679283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B97BBC-5EF9-4DC5-A561-206CA77C2035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361760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2BAE77-3C58-4091-A6AF-9892ACB94BA4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188070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5F056E-8373-4D13-A79B-1A9DD2C6C48F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302422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70D3E5-9704-4AE9-91BC-D59F01616476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269851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1403E-408B-42B7-A01B-066938F29453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2706264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Click to edit Master text styles</a:t>
            </a:r>
          </a:p>
          <a:p>
            <a:pPr lvl="1"/>
            <a:r>
              <a:rPr lang="es-ES" altLang="es-ES"/>
              <a:t>Second level</a:t>
            </a:r>
          </a:p>
          <a:p>
            <a:pPr lvl="2"/>
            <a:r>
              <a:rPr lang="es-ES" altLang="es-ES"/>
              <a:t>Third level</a:t>
            </a:r>
          </a:p>
          <a:p>
            <a:pPr lvl="3"/>
            <a:r>
              <a:rPr lang="es-ES" altLang="es-ES"/>
              <a:t>Fourth level</a:t>
            </a:r>
          </a:p>
          <a:p>
            <a:pPr lvl="4"/>
            <a:r>
              <a:rPr lang="es-ES" altLang="es-E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fld id="{93DD8963-E369-472C-A039-842386B1FDDA}" type="slidenum">
              <a:rPr lang="es-ES" altLang="es-PE"/>
              <a:pPr/>
              <a:t>‹Nº›</a:t>
            </a:fld>
            <a:endParaRPr lang="es-ES" alt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1863A926-DB40-7F50-6957-A05A2A02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54" y="2924944"/>
            <a:ext cx="9123360" cy="3866285"/>
          </a:xfrm>
          <a:prstGeom prst="rect">
            <a:avLst/>
          </a:prstGeom>
        </p:spPr>
      </p:pic>
      <p:sp>
        <p:nvSpPr>
          <p:cNvPr id="26" name="20 Rectángulo">
            <a:extLst>
              <a:ext uri="{FF2B5EF4-FFF2-40B4-BE49-F238E27FC236}">
                <a16:creationId xmlns:a16="http://schemas.microsoft.com/office/drawing/2014/main" id="{CEA657A0-1403-695E-8A33-FC6103E63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199" y="6143260"/>
            <a:ext cx="3857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1pPr>
            <a:lvl2pPr marL="742950" indent="-28575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2pPr>
            <a:lvl3pPr marL="1143000" indent="-22860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3pPr>
            <a:lvl4pPr marL="1600200" indent="-22860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4pPr>
            <a:lvl5pPr marL="2057400" indent="-22860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s-PE" altLang="es-PE" sz="2400" b="1" dirty="0">
                <a:solidFill>
                  <a:srgbClr val="FFFF00"/>
                </a:solidFill>
                <a:latin typeface="Eras Demi ITC" panose="020B0805030504020804" pitchFamily="34" charset="0"/>
              </a:rPr>
              <a:t>C.U.  agosto de  2024</a:t>
            </a:r>
            <a:endParaRPr lang="es-PE" altLang="es-PE" sz="2400" dirty="0">
              <a:solidFill>
                <a:srgbClr val="FFFF00"/>
              </a:solidFill>
              <a:latin typeface="Eras Demi ITC" panose="020B0805030504020804" pitchFamily="34" charset="0"/>
            </a:endParaRPr>
          </a:p>
        </p:txBody>
      </p:sp>
      <p:pic>
        <p:nvPicPr>
          <p:cNvPr id="27" name="Picture 49">
            <a:extLst>
              <a:ext uri="{FF2B5EF4-FFF2-40B4-BE49-F238E27FC236}">
                <a16:creationId xmlns:a16="http://schemas.microsoft.com/office/drawing/2014/main" id="{18333BD6-A4D4-71AE-ADF3-525F8B65B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4597400"/>
            <a:ext cx="184308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D67DCDA3-66BE-226C-069D-935000E12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5157788"/>
            <a:ext cx="47736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953" tIns="48976" rIns="97953" bIns="48976" anchor="b"/>
          <a:lstStyle>
            <a:lvl1pPr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1pPr>
            <a:lvl2pPr marL="742950" indent="-28575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2pPr>
            <a:lvl3pPr marL="1143000" indent="-22860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3pPr>
            <a:lvl4pPr marL="1600200" indent="-22860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4pPr>
            <a:lvl5pPr marL="2057400" indent="-22860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5pPr>
            <a:lvl6pPr marL="25146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6pPr>
            <a:lvl7pPr marL="29718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7pPr>
            <a:lvl8pPr marL="34290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8pPr>
            <a:lvl9pPr marL="38862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endParaRPr lang="en-US" altLang="es-PE" sz="2000" b="1">
              <a:solidFill>
                <a:schemeClr val="accent1"/>
              </a:solidFill>
              <a:latin typeface="Swis721 BlkCn BT" pitchFamily="34" charset="0"/>
            </a:endParaRPr>
          </a:p>
        </p:txBody>
      </p:sp>
      <p:pic>
        <p:nvPicPr>
          <p:cNvPr id="29" name="Picture 19">
            <a:extLst>
              <a:ext uri="{FF2B5EF4-FFF2-40B4-BE49-F238E27FC236}">
                <a16:creationId xmlns:a16="http://schemas.microsoft.com/office/drawing/2014/main" id="{E309870E-3653-5747-C699-0CBCD0AD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7" y="44624"/>
            <a:ext cx="1571625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4B8E1874-8D2D-004E-4BE8-8C03D77E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28" y="5252368"/>
            <a:ext cx="9271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FB8C8067-CE7F-DBD3-0EAD-5596447B5E7F}"/>
              </a:ext>
            </a:extLst>
          </p:cNvPr>
          <p:cNvSpPr/>
          <p:nvPr/>
        </p:nvSpPr>
        <p:spPr>
          <a:xfrm>
            <a:off x="22770" y="1724615"/>
            <a:ext cx="912336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Facultad de Ingeniería Estadística e Informática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10C7B15F-1472-96F7-AAB4-72D0A1768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040" y="5410200"/>
            <a:ext cx="6364560" cy="523862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outerShdw dist="35921" dir="2700000" algn="ctr" rotWithShape="0">
              <a:srgbClr val="FFFF00"/>
            </a:outerShdw>
          </a:effec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s-ES_tradnl" altLang="es-ES" sz="2800" dirty="0">
                <a:solidFill>
                  <a:schemeClr val="bg1"/>
                </a:solidFill>
                <a:latin typeface="Arial Black" panose="020B0A04020102020204" pitchFamily="34" charset="0"/>
              </a:rPr>
              <a:t>Vladimiro </a:t>
            </a:r>
            <a:r>
              <a:rPr lang="es-ES_tradnl" altLang="es-ES" sz="2800" dirty="0" err="1">
                <a:solidFill>
                  <a:schemeClr val="bg1"/>
                </a:solidFill>
                <a:latin typeface="Arial Black" panose="020B0A04020102020204" pitchFamily="34" charset="0"/>
              </a:rPr>
              <a:t>Ibañez</a:t>
            </a:r>
            <a:r>
              <a:rPr lang="es-ES_tradnl" altLang="es-ES" sz="2800" dirty="0">
                <a:solidFill>
                  <a:schemeClr val="bg1"/>
                </a:solidFill>
                <a:latin typeface="Arial Black" panose="020B0A04020102020204" pitchFamily="34" charset="0"/>
              </a:rPr>
              <a:t> Quispe, Dr. </a:t>
            </a:r>
            <a:endParaRPr lang="es-ES" altLang="es-E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BEEF220A-075A-269E-27AA-9577F93A8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9" y="2969141"/>
            <a:ext cx="8856663" cy="144719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81320" dir="2319588" algn="ctr" rotWithShape="0">
              <a:srgbClr val="3333FF"/>
            </a:outerShdw>
          </a:effectLst>
          <a:scene3d>
            <a:camera prst="obliqueBottomRight"/>
            <a:lightRig rig="glow" dir="t"/>
          </a:scene3d>
          <a:sp3d>
            <a:bevelT w="139700" prst="cross"/>
            <a:bevelB w="114300" prst="artDeco"/>
          </a:sp3d>
        </p:spPr>
        <p:txBody>
          <a:bodyPr wrap="square" lIns="92075" tIns="46038" rIns="92075" bIns="46038">
            <a:spAutoFit/>
          </a:bodyPr>
          <a:lstStyle/>
          <a:p>
            <a:pPr algn="ctr">
              <a:defRPr/>
            </a:pPr>
            <a:r>
              <a:rPr lang="es-E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METODOLOGÍA DE LA INVESTIGACIÓN</a:t>
            </a:r>
            <a:endParaRPr lang="es-E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0BD1EC7-CD72-2ED5-B055-5CCA1E7C5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892" y="116632"/>
            <a:ext cx="1466604" cy="1524687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3AF7A235-F35F-5D2F-DD0E-A3EC68614CD3}"/>
              </a:ext>
            </a:extLst>
          </p:cNvPr>
          <p:cNvSpPr/>
          <p:nvPr/>
        </p:nvSpPr>
        <p:spPr>
          <a:xfrm>
            <a:off x="1696901" y="393080"/>
            <a:ext cx="5950220" cy="1231106"/>
          </a:xfrm>
          <a:prstGeom prst="rect">
            <a:avLst/>
          </a:prstGeom>
          <a:noFill/>
        </p:spPr>
        <p:txBody>
          <a:bodyPr wrap="square" lIns="36000" tIns="0" rIns="91440" bIns="0">
            <a:spAutoFit/>
          </a:bodyPr>
          <a:lstStyle/>
          <a:p>
            <a:pPr algn="ctr"/>
            <a:r>
              <a:rPr lang="es-PE" sz="3200" b="1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9999FF"/>
                  </a:outerShdw>
                </a:effectLst>
              </a:rPr>
              <a:t>UNIVERSIDAD NACIONAL </a:t>
            </a:r>
          </a:p>
          <a:p>
            <a:pPr algn="ctr"/>
            <a:r>
              <a:rPr lang="es-PE" sz="3200" b="1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9999FF"/>
                  </a:outerShdw>
                </a:effectLst>
              </a:rPr>
              <a:t>DEL ALTIPLANO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35A19C66-D000-43B2-A3E3-CF9BA147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476250"/>
            <a:ext cx="8229600" cy="777875"/>
          </a:xfrm>
          <a:solidFill>
            <a:schemeClr val="accent2"/>
          </a:solidFill>
          <a:ln>
            <a:noFill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s-PE" sz="3200" dirty="0">
                <a:solidFill>
                  <a:schemeClr val="bg1"/>
                </a:solidFill>
                <a:latin typeface="Arial Rounded MT Bold" pitchFamily="34" charset="0"/>
              </a:rPr>
              <a:t>CANTIDAD DE AUTORES A CITARSE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366DCE9C-C065-4C7A-9574-6D337288A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4251325"/>
          </a:xfrm>
          <a:solidFill>
            <a:schemeClr val="bg1"/>
          </a:solidFill>
          <a:ln w="28575">
            <a:solidFill>
              <a:srgbClr val="FF6600"/>
            </a:solidFill>
          </a:ln>
        </p:spPr>
        <p:txBody>
          <a:bodyPr/>
          <a:lstStyle/>
          <a:p>
            <a:pPr marL="0" indent="0">
              <a:buNone/>
              <a:defRPr/>
            </a:pPr>
            <a:r>
              <a:rPr lang="es-PE" b="1" dirty="0">
                <a:solidFill>
                  <a:srgbClr val="6600FF"/>
                </a:solidFill>
              </a:rPr>
              <a:t>Depende de las Normas de cada Revista. </a:t>
            </a:r>
          </a:p>
          <a:p>
            <a:pPr>
              <a:defRPr/>
            </a:pPr>
            <a:r>
              <a:rPr lang="es-PE" dirty="0">
                <a:solidFill>
                  <a:srgbClr val="6600FF"/>
                </a:solidFill>
              </a:rPr>
              <a:t>Común: Colocar 3 primeros autores seguidos por </a:t>
            </a:r>
            <a:r>
              <a:rPr lang="es-PE" b="1" dirty="0">
                <a:solidFill>
                  <a:srgbClr val="6600FF"/>
                </a:solidFill>
              </a:rPr>
              <a:t>et al. </a:t>
            </a:r>
            <a:endParaRPr lang="es-PE" dirty="0">
              <a:solidFill>
                <a:srgbClr val="6600FF"/>
              </a:solidFill>
            </a:endParaRPr>
          </a:p>
          <a:p>
            <a:pPr>
              <a:defRPr/>
            </a:pPr>
            <a:r>
              <a:rPr lang="es-PE" dirty="0">
                <a:solidFill>
                  <a:srgbClr val="6600FF"/>
                </a:solidFill>
              </a:rPr>
              <a:t>Colocar 6 primeros autores seguidos por </a:t>
            </a:r>
            <a:r>
              <a:rPr lang="es-PE" b="1" dirty="0">
                <a:solidFill>
                  <a:srgbClr val="6600FF"/>
                </a:solidFill>
              </a:rPr>
              <a:t>et al. </a:t>
            </a:r>
            <a:endParaRPr lang="es-PE" dirty="0">
              <a:solidFill>
                <a:srgbClr val="6600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s-PE" sz="2800" b="1" dirty="0">
              <a:solidFill>
                <a:srgbClr val="6600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s-PE" sz="2800" b="1" dirty="0">
                <a:solidFill>
                  <a:srgbClr val="6600FF"/>
                </a:solidFill>
              </a:rPr>
              <a:t>et al </a:t>
            </a:r>
            <a:r>
              <a:rPr lang="es-PE" sz="2800" dirty="0">
                <a:solidFill>
                  <a:srgbClr val="6600FF"/>
                </a:solidFill>
              </a:rPr>
              <a:t>: Esta abreviación proviene del latín "</a:t>
            </a:r>
            <a:r>
              <a:rPr lang="es-PE" sz="2800" b="1" dirty="0">
                <a:solidFill>
                  <a:srgbClr val="6600FF"/>
                </a:solidFill>
              </a:rPr>
              <a:t>et alii</a:t>
            </a:r>
            <a:r>
              <a:rPr lang="es-PE" sz="2800" dirty="0">
                <a:solidFill>
                  <a:srgbClr val="6600FF"/>
                </a:solidFill>
              </a:rPr>
              <a:t>", que </a:t>
            </a:r>
            <a:r>
              <a:rPr lang="es-PE" sz="2800" b="1" dirty="0">
                <a:solidFill>
                  <a:srgbClr val="6600FF"/>
                </a:solidFill>
              </a:rPr>
              <a:t>significa </a:t>
            </a:r>
            <a:r>
              <a:rPr lang="es-PE" sz="2800" dirty="0">
                <a:solidFill>
                  <a:srgbClr val="6600FF"/>
                </a:solidFill>
              </a:rPr>
              <a:t>"y colaboradores".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s-PE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934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204E0EBB-EBF3-4EA6-A29E-5FDC53FB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  <a:solidFill>
            <a:schemeClr val="accent2"/>
          </a:solidFill>
          <a:ln>
            <a:noFill/>
          </a:ln>
        </p:spPr>
        <p:txBody>
          <a:bodyPr/>
          <a:lstStyle/>
          <a:p>
            <a:pPr>
              <a:defRPr/>
            </a:pPr>
            <a:r>
              <a:rPr lang="es-PE" sz="3200" b="1" dirty="0">
                <a:solidFill>
                  <a:schemeClr val="bg1"/>
                </a:solidFill>
              </a:rPr>
              <a:t>EJEMPLOS DE CITACIÓN DE AUTORES </a:t>
            </a:r>
            <a:endParaRPr lang="es-PE" sz="3200" dirty="0">
              <a:solidFill>
                <a:schemeClr val="bg1"/>
              </a:solidFill>
            </a:endParaRP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0B55CE2B-474B-4846-9B21-5D56D6AA1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906962"/>
          </a:xfrm>
          <a:solidFill>
            <a:schemeClr val="bg1"/>
          </a:solidFill>
          <a:ln w="28575">
            <a:solidFill>
              <a:srgbClr val="FF6600"/>
            </a:solidFill>
          </a:ln>
        </p:spPr>
        <p:txBody>
          <a:bodyPr/>
          <a:lstStyle/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it-IT" sz="2400" b="1" dirty="0">
                <a:solidFill>
                  <a:srgbClr val="6600FF"/>
                </a:solidFill>
              </a:rPr>
              <a:t>Soto L, Legua P, Gotuzzo E, Echevarria J, Bustamante B, Maguiña </a:t>
            </a:r>
            <a:r>
              <a:rPr lang="es-PE" sz="2400" b="1" dirty="0">
                <a:solidFill>
                  <a:srgbClr val="6600FF"/>
                </a:solidFill>
              </a:rPr>
              <a:t>C, Herrera V, Mendoza A</a:t>
            </a:r>
            <a:r>
              <a:rPr lang="es-PE" sz="2400" dirty="0">
                <a:solidFill>
                  <a:srgbClr val="6600FF"/>
                </a:solidFill>
              </a:rPr>
              <a:t>. Paciente </a:t>
            </a:r>
            <a:r>
              <a:rPr lang="es-PE" sz="2400" dirty="0" err="1">
                <a:solidFill>
                  <a:srgbClr val="6600FF"/>
                </a:solidFill>
              </a:rPr>
              <a:t>inmunosuprimido</a:t>
            </a:r>
            <a:r>
              <a:rPr lang="es-PE" sz="2400" dirty="0">
                <a:solidFill>
                  <a:srgbClr val="6600FF"/>
                </a:solidFill>
              </a:rPr>
              <a:t> con fiebre y </a:t>
            </a:r>
            <a:r>
              <a:rPr lang="es-PE" sz="2400" dirty="0" err="1">
                <a:solidFill>
                  <a:srgbClr val="6600FF"/>
                </a:solidFill>
              </a:rPr>
              <a:t>radiografia</a:t>
            </a:r>
            <a:r>
              <a:rPr lang="es-PE" sz="2400" dirty="0">
                <a:solidFill>
                  <a:srgbClr val="6600FF"/>
                </a:solidFill>
              </a:rPr>
              <a:t> con patrón miliar. 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endParaRPr lang="es-PE" sz="2400" dirty="0">
              <a:solidFill>
                <a:srgbClr val="6600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s-PE" sz="2400" b="1" dirty="0">
                <a:solidFill>
                  <a:srgbClr val="FF3300"/>
                </a:solidFill>
              </a:rPr>
              <a:t>Presentarlos así</a:t>
            </a:r>
            <a:r>
              <a:rPr lang="es-PE" sz="2400" b="1" dirty="0">
                <a:solidFill>
                  <a:srgbClr val="6600FF"/>
                </a:solidFill>
              </a:rPr>
              <a:t>: </a:t>
            </a:r>
            <a:endParaRPr lang="es-PE" sz="2400" dirty="0">
              <a:solidFill>
                <a:srgbClr val="6600FF"/>
              </a:solidFill>
            </a:endParaRPr>
          </a:p>
          <a:p>
            <a:pPr algn="just">
              <a:defRPr/>
            </a:pPr>
            <a:r>
              <a:rPr lang="es-PE" sz="2400" b="1" dirty="0">
                <a:solidFill>
                  <a:srgbClr val="6600FF"/>
                </a:solidFill>
              </a:rPr>
              <a:t>Soto L, Legua P, </a:t>
            </a:r>
            <a:r>
              <a:rPr lang="es-PE" sz="2400" b="1" dirty="0" err="1">
                <a:solidFill>
                  <a:srgbClr val="6600FF"/>
                </a:solidFill>
              </a:rPr>
              <a:t>Gotuzzo</a:t>
            </a:r>
            <a:r>
              <a:rPr lang="es-PE" sz="2400" b="1" dirty="0">
                <a:solidFill>
                  <a:srgbClr val="6600FF"/>
                </a:solidFill>
              </a:rPr>
              <a:t> E, et al. </a:t>
            </a:r>
            <a:r>
              <a:rPr lang="es-PE" sz="2400" dirty="0">
                <a:solidFill>
                  <a:srgbClr val="6600FF"/>
                </a:solidFill>
              </a:rPr>
              <a:t>Paciente </a:t>
            </a:r>
            <a:r>
              <a:rPr lang="es-PE" sz="2400" dirty="0" err="1">
                <a:solidFill>
                  <a:srgbClr val="6600FF"/>
                </a:solidFill>
              </a:rPr>
              <a:t>inmunosuprimido</a:t>
            </a:r>
            <a:r>
              <a:rPr lang="es-PE" sz="2400" dirty="0">
                <a:solidFill>
                  <a:srgbClr val="6600FF"/>
                </a:solidFill>
              </a:rPr>
              <a:t> con fiebre y </a:t>
            </a:r>
            <a:r>
              <a:rPr lang="es-PE" sz="2400" dirty="0" err="1">
                <a:solidFill>
                  <a:srgbClr val="6600FF"/>
                </a:solidFill>
              </a:rPr>
              <a:t>radiografia</a:t>
            </a:r>
            <a:r>
              <a:rPr lang="es-PE" sz="2400" dirty="0">
                <a:solidFill>
                  <a:srgbClr val="6600FF"/>
                </a:solidFill>
              </a:rPr>
              <a:t> con patrón miliar. </a:t>
            </a:r>
          </a:p>
          <a:p>
            <a:pPr algn="just">
              <a:defRPr/>
            </a:pPr>
            <a:endParaRPr lang="es-PE" sz="2400" dirty="0">
              <a:solidFill>
                <a:srgbClr val="6600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s-PE" sz="2400" b="1" dirty="0">
                <a:solidFill>
                  <a:srgbClr val="FF3300"/>
                </a:solidFill>
              </a:rPr>
              <a:t>NUNCA presentar así: </a:t>
            </a:r>
            <a:endParaRPr lang="es-PE" sz="2400" dirty="0">
              <a:solidFill>
                <a:srgbClr val="FF3300"/>
              </a:solidFill>
            </a:endParaRPr>
          </a:p>
          <a:p>
            <a:pPr algn="just">
              <a:defRPr/>
            </a:pPr>
            <a:r>
              <a:rPr lang="es-PE" sz="2400" b="1" dirty="0">
                <a:solidFill>
                  <a:srgbClr val="6600FF"/>
                </a:solidFill>
              </a:rPr>
              <a:t>Soto L, et al. </a:t>
            </a:r>
            <a:r>
              <a:rPr lang="es-PE" sz="2400" dirty="0">
                <a:solidFill>
                  <a:srgbClr val="6600FF"/>
                </a:solidFill>
              </a:rPr>
              <a:t>Paciente </a:t>
            </a:r>
            <a:r>
              <a:rPr lang="es-PE" sz="2400" dirty="0" err="1">
                <a:solidFill>
                  <a:srgbClr val="6600FF"/>
                </a:solidFill>
              </a:rPr>
              <a:t>inmunosuprimido</a:t>
            </a:r>
            <a:r>
              <a:rPr lang="es-PE" sz="2400" dirty="0">
                <a:solidFill>
                  <a:srgbClr val="6600FF"/>
                </a:solidFill>
              </a:rPr>
              <a:t> con fiebre y radiografía con patrón miliar. </a:t>
            </a:r>
          </a:p>
        </p:txBody>
      </p:sp>
    </p:spTree>
    <p:extLst>
      <p:ext uri="{BB962C8B-B14F-4D97-AF65-F5344CB8AC3E}">
        <p14:creationId xmlns:p14="http://schemas.microsoft.com/office/powerpoint/2010/main" val="2211592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052EB41-7710-427D-9F6E-8D8B5EE26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1625"/>
            <a:ext cx="8229600" cy="981075"/>
          </a:xfrm>
          <a:solidFill>
            <a:schemeClr val="accent2"/>
          </a:solidFill>
        </p:spPr>
        <p:txBody>
          <a:bodyPr/>
          <a:lstStyle/>
          <a:p>
            <a:pPr eaLnBrk="1" hangingPunct="1">
              <a:defRPr/>
            </a:pPr>
            <a:r>
              <a:rPr lang="es-ES" sz="3600" b="1" dirty="0">
                <a:solidFill>
                  <a:schemeClr val="bg1"/>
                </a:solidFill>
                <a:latin typeface="Arial" charset="0"/>
              </a:rPr>
              <a:t>Ejemplo de un libro con un Autor,  estilo Vancouver.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091DDD-4D1F-4C21-ACA1-915C51243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endParaRPr lang="es-ES" kern="0">
              <a:solidFill>
                <a:srgbClr val="6600FF"/>
              </a:solidFill>
            </a:endParaRPr>
          </a:p>
          <a:p>
            <a:pPr eaLnBrk="1" hangingPunct="1">
              <a:defRPr/>
            </a:pPr>
            <a:endParaRPr lang="es-ES" kern="0">
              <a:solidFill>
                <a:srgbClr val="6600F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MX" kern="0">
                <a:solidFill>
                  <a:srgbClr val="6600FF"/>
                </a:solidFill>
                <a:latin typeface="Arial" charset="0"/>
              </a:rPr>
              <a:t>   Jiménez  C. Avances en transplante de órganos abdominales. Madrid: Cuadecon; 1997. </a:t>
            </a:r>
            <a:endParaRPr lang="es-ES" kern="0" dirty="0">
              <a:solidFill>
                <a:srgbClr val="6600FF"/>
              </a:solidFill>
              <a:latin typeface="Arial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87513" y="1844675"/>
            <a:ext cx="1371600" cy="4667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Autor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776788" y="1773238"/>
            <a:ext cx="1524000" cy="4667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Título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067175" y="4797425"/>
            <a:ext cx="1728788" cy="831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Lugar publicación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156325" y="4833938"/>
            <a:ext cx="1676400" cy="4667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Editorial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42988" y="4797425"/>
            <a:ext cx="1655762" cy="831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Fecha de publicación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H="1">
            <a:off x="2268538" y="2276475"/>
            <a:ext cx="71437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>
            <a:off x="5148263" y="2276475"/>
            <a:ext cx="287337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1" name="Line 20"/>
          <p:cNvSpPr>
            <a:spLocks noChangeShapeType="1"/>
          </p:cNvSpPr>
          <p:nvPr/>
        </p:nvSpPr>
        <p:spPr bwMode="auto">
          <a:xfrm flipH="1" flipV="1">
            <a:off x="1547813" y="4292600"/>
            <a:ext cx="71437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2" name="Line 21"/>
          <p:cNvSpPr>
            <a:spLocks noChangeShapeType="1"/>
          </p:cNvSpPr>
          <p:nvPr/>
        </p:nvSpPr>
        <p:spPr bwMode="auto">
          <a:xfrm flipV="1">
            <a:off x="5003800" y="3860800"/>
            <a:ext cx="288925" cy="9366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3" name="Line 22"/>
          <p:cNvSpPr>
            <a:spLocks noChangeShapeType="1"/>
          </p:cNvSpPr>
          <p:nvPr/>
        </p:nvSpPr>
        <p:spPr bwMode="auto">
          <a:xfrm flipV="1">
            <a:off x="6804025" y="3860800"/>
            <a:ext cx="144463" cy="9366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87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D6132D0-157D-467B-A457-038D9741B0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15888"/>
            <a:ext cx="8382000" cy="865187"/>
          </a:xfrm>
          <a:solidFill>
            <a:schemeClr val="accent2"/>
          </a:solidFill>
          <a:ln w="28575">
            <a:noFill/>
          </a:ln>
        </p:spPr>
        <p:txBody>
          <a:bodyPr/>
          <a:lstStyle/>
          <a:p>
            <a:pPr eaLnBrk="1" hangingPunct="1">
              <a:defRPr/>
            </a:pPr>
            <a:r>
              <a:rPr lang="es-MX" sz="3200" b="1" dirty="0">
                <a:solidFill>
                  <a:schemeClr val="bg1"/>
                </a:solidFill>
                <a:latin typeface="Arial" charset="0"/>
              </a:rPr>
              <a:t>Ejemplo de un libro consultado electrónicamente, estilo Vancouver </a:t>
            </a:r>
            <a:endParaRPr lang="es-ES" sz="32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BEE5C6-2C11-4A64-BFD3-0CBD4E3A1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" kern="0">
              <a:solidFill>
                <a:srgbClr val="6600FF"/>
              </a:solidFill>
              <a:latin typeface="Arial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ES" kern="0">
                <a:solidFill>
                  <a:srgbClr val="6600FF"/>
                </a:solidFill>
                <a:latin typeface="Arial" charset="0"/>
              </a:rPr>
              <a:t>   Hamilton B. Adonet Cookbook [en línea]. Boston: O`Reilly; 2003.  [fecha de acceso 13 de septiembre de 2004]. URL disponible en: http://www.iberopuebla.net/biblioteca/             </a:t>
            </a:r>
            <a:endParaRPr lang="es-ES" kern="0" dirty="0">
              <a:solidFill>
                <a:srgbClr val="6600FF"/>
              </a:solidFill>
              <a:latin typeface="Arial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16013" y="1484313"/>
            <a:ext cx="1223962" cy="376237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Autor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98750" y="1468438"/>
            <a:ext cx="1296988" cy="376237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Título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211638" y="1219200"/>
            <a:ext cx="2160587" cy="648512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Fecha de publicación</a:t>
            </a:r>
            <a:endParaRPr lang="es-ES" altLang="es-PE" sz="1800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659563" y="1409700"/>
            <a:ext cx="1008062" cy="65087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Tipo de soporte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42988" y="5229225"/>
            <a:ext cx="1655762" cy="65087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Disponibilidad y acceso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132138" y="5229225"/>
            <a:ext cx="1441450" cy="65087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Lugar de publicación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659563" y="5300663"/>
            <a:ext cx="1152525" cy="65087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Fecha de consulta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859338" y="5300663"/>
            <a:ext cx="1296987" cy="376237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Editorial</a:t>
            </a:r>
          </a:p>
        </p:txBody>
      </p:sp>
      <p:sp>
        <p:nvSpPr>
          <p:cNvPr id="12" name="Line 24"/>
          <p:cNvSpPr>
            <a:spLocks noChangeShapeType="1"/>
          </p:cNvSpPr>
          <p:nvPr/>
        </p:nvSpPr>
        <p:spPr bwMode="auto">
          <a:xfrm flipH="1">
            <a:off x="1476375" y="1844675"/>
            <a:ext cx="142875" cy="431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3" name="Line 25"/>
          <p:cNvSpPr>
            <a:spLocks noChangeShapeType="1"/>
          </p:cNvSpPr>
          <p:nvPr/>
        </p:nvSpPr>
        <p:spPr bwMode="auto">
          <a:xfrm flipH="1">
            <a:off x="3563938" y="1844675"/>
            <a:ext cx="71437" cy="4318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H="1">
            <a:off x="4857750" y="1857375"/>
            <a:ext cx="215900" cy="100806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>
            <a:off x="7667625" y="1700213"/>
            <a:ext cx="288925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>
            <a:off x="7956550" y="1700213"/>
            <a:ext cx="0" cy="5048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 flipH="1">
            <a:off x="7740650" y="2205038"/>
            <a:ext cx="215900" cy="2159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8" name="Line 31"/>
          <p:cNvSpPr>
            <a:spLocks noChangeShapeType="1"/>
          </p:cNvSpPr>
          <p:nvPr/>
        </p:nvSpPr>
        <p:spPr bwMode="auto">
          <a:xfrm flipV="1">
            <a:off x="1547813" y="4724400"/>
            <a:ext cx="0" cy="5048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9" name="Line 34"/>
          <p:cNvSpPr>
            <a:spLocks noChangeShapeType="1"/>
          </p:cNvSpPr>
          <p:nvPr/>
        </p:nvSpPr>
        <p:spPr bwMode="auto">
          <a:xfrm flipH="1" flipV="1">
            <a:off x="2143125" y="3143250"/>
            <a:ext cx="1285875" cy="200025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0" name="Line 35"/>
          <p:cNvSpPr>
            <a:spLocks noChangeShapeType="1"/>
          </p:cNvSpPr>
          <p:nvPr/>
        </p:nvSpPr>
        <p:spPr bwMode="auto">
          <a:xfrm flipH="1" flipV="1">
            <a:off x="3571875" y="3143250"/>
            <a:ext cx="1431925" cy="215741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1" name="Line 36"/>
          <p:cNvSpPr>
            <a:spLocks noChangeShapeType="1"/>
          </p:cNvSpPr>
          <p:nvPr/>
        </p:nvSpPr>
        <p:spPr bwMode="auto">
          <a:xfrm>
            <a:off x="7812088" y="5516563"/>
            <a:ext cx="576262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2" name="Line 37"/>
          <p:cNvSpPr>
            <a:spLocks noChangeShapeType="1"/>
          </p:cNvSpPr>
          <p:nvPr/>
        </p:nvSpPr>
        <p:spPr bwMode="auto">
          <a:xfrm flipV="1">
            <a:off x="8388350" y="3284538"/>
            <a:ext cx="0" cy="22320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3" name="Line 39"/>
          <p:cNvSpPr>
            <a:spLocks noChangeShapeType="1"/>
          </p:cNvSpPr>
          <p:nvPr/>
        </p:nvSpPr>
        <p:spPr bwMode="auto">
          <a:xfrm flipH="1" flipV="1">
            <a:off x="8243888" y="3141663"/>
            <a:ext cx="144462" cy="14287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1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B112099-86B1-4DC6-9F43-F34B46A42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03225"/>
            <a:ext cx="8305800" cy="865188"/>
          </a:xfrm>
          <a:solidFill>
            <a:schemeClr val="accent2"/>
          </a:solidFill>
        </p:spPr>
        <p:txBody>
          <a:bodyPr/>
          <a:lstStyle/>
          <a:p>
            <a:pPr eaLnBrk="1" hangingPunct="1">
              <a:defRPr/>
            </a:pPr>
            <a:r>
              <a:rPr lang="es-MX" sz="3200" b="1" dirty="0">
                <a:solidFill>
                  <a:schemeClr val="bg1"/>
                </a:solidFill>
                <a:latin typeface="Arial" charset="0"/>
              </a:rPr>
              <a:t>Ejemplo de un artículo publicado en una revista con un Autor, estilo  Vancouver</a:t>
            </a:r>
            <a:endParaRPr lang="es-ES" sz="32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258888" y="1987550"/>
            <a:ext cx="1692275" cy="4667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Autor 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348038" y="1987550"/>
            <a:ext cx="2879725" cy="4667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Título del articulo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588125" y="1914525"/>
            <a:ext cx="1296988" cy="831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No. de pagina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011863" y="5013325"/>
            <a:ext cx="1800225" cy="831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Titulo de la  revista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971550" y="5084763"/>
            <a:ext cx="1728788" cy="831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Fecha de  publicación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916238" y="5013325"/>
            <a:ext cx="1439862" cy="831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No. de volumen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4572000" y="5013325"/>
            <a:ext cx="1223963" cy="831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No. de revista</a:t>
            </a: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1619250" y="2419350"/>
            <a:ext cx="144463" cy="5032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427538" y="2419350"/>
            <a:ext cx="142875" cy="5032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2" name="Line 19"/>
          <p:cNvSpPr>
            <a:spLocks noChangeShapeType="1"/>
          </p:cNvSpPr>
          <p:nvPr/>
        </p:nvSpPr>
        <p:spPr bwMode="auto">
          <a:xfrm>
            <a:off x="7885113" y="2490788"/>
            <a:ext cx="6477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3" name="Line 20"/>
          <p:cNvSpPr>
            <a:spLocks noChangeShapeType="1"/>
          </p:cNvSpPr>
          <p:nvPr/>
        </p:nvSpPr>
        <p:spPr bwMode="auto">
          <a:xfrm flipH="1">
            <a:off x="8532813" y="2490788"/>
            <a:ext cx="0" cy="17287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4" name="Line 21"/>
          <p:cNvSpPr>
            <a:spLocks noChangeShapeType="1"/>
          </p:cNvSpPr>
          <p:nvPr/>
        </p:nvSpPr>
        <p:spPr bwMode="auto">
          <a:xfrm flipH="1">
            <a:off x="7812088" y="4219575"/>
            <a:ext cx="7207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5" name="Line 22"/>
          <p:cNvSpPr>
            <a:spLocks noChangeShapeType="1"/>
          </p:cNvSpPr>
          <p:nvPr/>
        </p:nvSpPr>
        <p:spPr bwMode="auto">
          <a:xfrm flipV="1">
            <a:off x="6804025" y="4005263"/>
            <a:ext cx="144463" cy="863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6" name="Line 23"/>
          <p:cNvSpPr>
            <a:spLocks noChangeShapeType="1"/>
          </p:cNvSpPr>
          <p:nvPr/>
        </p:nvSpPr>
        <p:spPr bwMode="auto">
          <a:xfrm flipV="1">
            <a:off x="1260475" y="4437063"/>
            <a:ext cx="0" cy="6477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7" name="Line 24"/>
          <p:cNvSpPr>
            <a:spLocks noChangeShapeType="1"/>
          </p:cNvSpPr>
          <p:nvPr/>
        </p:nvSpPr>
        <p:spPr bwMode="auto">
          <a:xfrm flipV="1">
            <a:off x="3132138" y="4581525"/>
            <a:ext cx="0" cy="3603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8" name="Line 25"/>
          <p:cNvSpPr>
            <a:spLocks noChangeShapeType="1"/>
          </p:cNvSpPr>
          <p:nvPr/>
        </p:nvSpPr>
        <p:spPr bwMode="auto">
          <a:xfrm flipV="1">
            <a:off x="5005388" y="4581525"/>
            <a:ext cx="0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9" name="Line 26"/>
          <p:cNvSpPr>
            <a:spLocks noChangeShapeType="1"/>
          </p:cNvSpPr>
          <p:nvPr/>
        </p:nvSpPr>
        <p:spPr bwMode="auto">
          <a:xfrm flipH="1">
            <a:off x="2339975" y="4581525"/>
            <a:ext cx="7921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0" name="Line 27"/>
          <p:cNvSpPr>
            <a:spLocks noChangeShapeType="1"/>
          </p:cNvSpPr>
          <p:nvPr/>
        </p:nvSpPr>
        <p:spPr bwMode="auto">
          <a:xfrm flipH="1" flipV="1">
            <a:off x="2197100" y="4221163"/>
            <a:ext cx="142875" cy="3603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1" name="Line 28"/>
          <p:cNvSpPr>
            <a:spLocks noChangeShapeType="1"/>
          </p:cNvSpPr>
          <p:nvPr/>
        </p:nvSpPr>
        <p:spPr bwMode="auto">
          <a:xfrm flipH="1">
            <a:off x="3636963" y="4581525"/>
            <a:ext cx="13684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2" name="Line 29"/>
          <p:cNvSpPr>
            <a:spLocks noChangeShapeType="1"/>
          </p:cNvSpPr>
          <p:nvPr/>
        </p:nvSpPr>
        <p:spPr bwMode="auto">
          <a:xfrm flipH="1" flipV="1">
            <a:off x="3276600" y="4221163"/>
            <a:ext cx="360363" cy="3603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C15FF36-118A-43F8-87A1-FC3A701DD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246313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endParaRPr lang="es-ES" kern="0" dirty="0">
              <a:latin typeface="Arial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ES" kern="0" dirty="0">
                <a:latin typeface="Arial" charset="0"/>
              </a:rPr>
              <a:t>   </a:t>
            </a:r>
            <a:r>
              <a:rPr lang="es-ES" kern="0" dirty="0">
                <a:solidFill>
                  <a:srgbClr val="6600FF"/>
                </a:solidFill>
                <a:latin typeface="Arial" charset="0"/>
              </a:rPr>
              <a:t>Diez JL.  Ruidos adventicios respiratorios: factores de confusión. </a:t>
            </a:r>
            <a:r>
              <a:rPr lang="es-ES" kern="0" dirty="0" err="1">
                <a:solidFill>
                  <a:srgbClr val="6600FF"/>
                </a:solidFill>
                <a:latin typeface="Arial" charset="0"/>
              </a:rPr>
              <a:t>Med</a:t>
            </a:r>
            <a:r>
              <a:rPr lang="es-ES" kern="0" dirty="0">
                <a:solidFill>
                  <a:srgbClr val="6600FF"/>
                </a:solidFill>
                <a:latin typeface="Arial" charset="0"/>
              </a:rPr>
              <a:t>. </a:t>
            </a:r>
            <a:r>
              <a:rPr lang="es-ES" kern="0" dirty="0" err="1">
                <a:solidFill>
                  <a:srgbClr val="6600FF"/>
                </a:solidFill>
                <a:latin typeface="Arial" charset="0"/>
              </a:rPr>
              <a:t>Clin</a:t>
            </a:r>
            <a:r>
              <a:rPr lang="es-ES" kern="0" dirty="0">
                <a:solidFill>
                  <a:srgbClr val="6600FF"/>
                </a:solidFill>
                <a:latin typeface="Arial" charset="0"/>
              </a:rPr>
              <a:t> (</a:t>
            </a:r>
            <a:r>
              <a:rPr lang="es-ES" kern="0" dirty="0" err="1">
                <a:solidFill>
                  <a:srgbClr val="6600FF"/>
                </a:solidFill>
                <a:latin typeface="Arial" charset="0"/>
              </a:rPr>
              <a:t>Barc</a:t>
            </a:r>
            <a:r>
              <a:rPr lang="es-ES" kern="0" dirty="0">
                <a:solidFill>
                  <a:srgbClr val="6600FF"/>
                </a:solidFill>
                <a:latin typeface="Arial" charset="0"/>
              </a:rPr>
              <a:t>) 1997; 109 (16): 632-634. </a:t>
            </a:r>
          </a:p>
        </p:txBody>
      </p:sp>
    </p:spTree>
    <p:extLst>
      <p:ext uri="{BB962C8B-B14F-4D97-AF65-F5344CB8AC3E}">
        <p14:creationId xmlns:p14="http://schemas.microsoft.com/office/powerpoint/2010/main" val="3346462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311F3A7-E8EF-4F15-8A35-33F53DCEC6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838" y="228600"/>
            <a:ext cx="8839200" cy="1239838"/>
          </a:xfrm>
          <a:solidFill>
            <a:schemeClr val="accent2"/>
          </a:solidFill>
        </p:spPr>
        <p:txBody>
          <a:bodyPr/>
          <a:lstStyle/>
          <a:p>
            <a:pPr eaLnBrk="1" hangingPunct="1">
              <a:defRPr/>
            </a:pPr>
            <a:r>
              <a:rPr lang="es-ES" sz="2800" b="1" dirty="0">
                <a:solidFill>
                  <a:schemeClr val="bg1"/>
                </a:solidFill>
                <a:latin typeface="Arial" charset="0"/>
              </a:rPr>
              <a:t>Ejemplo de un Artículo consultado en una publicación periódica  electrónicamente</a:t>
            </a:r>
            <a:r>
              <a:rPr lang="es-MX" sz="2800" b="1" dirty="0">
                <a:solidFill>
                  <a:schemeClr val="bg1"/>
                </a:solidFill>
                <a:latin typeface="Arial" charset="0"/>
              </a:rPr>
              <a:t>, estilo Vancouver</a:t>
            </a:r>
            <a:endParaRPr lang="es-E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71474C-AD0A-40FF-9A9B-9AA0FB4D6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ES" kern="0" dirty="0">
                <a:solidFill>
                  <a:srgbClr val="6600FF"/>
                </a:solidFill>
                <a:latin typeface="Arial" charset="0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ES" kern="0" dirty="0">
                <a:solidFill>
                  <a:srgbClr val="6600FF"/>
                </a:solidFill>
                <a:latin typeface="Arial" charset="0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ES" kern="0" dirty="0">
                <a:solidFill>
                  <a:srgbClr val="6600FF"/>
                </a:solidFill>
                <a:latin typeface="Arial" charset="0"/>
              </a:rPr>
              <a:t>   Pereira J. Apostando al futuro. RELI [Internet]. 2002. [Citado 5 de abril del 2019]; 4(2) URL disponible en: http://www.reli.org</a:t>
            </a:r>
          </a:p>
          <a:p>
            <a:pPr eaLnBrk="1" hangingPunct="1">
              <a:defRPr/>
            </a:pPr>
            <a:endParaRPr lang="es-ES" kern="0" dirty="0">
              <a:solidFill>
                <a:srgbClr val="6600FF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87450" y="1828800"/>
            <a:ext cx="1223963" cy="3762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Autor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716463" y="1770063"/>
            <a:ext cx="1152525" cy="6508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Título del artículo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372225" y="1770063"/>
            <a:ext cx="1150938" cy="6508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Título de  revista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987675" y="5229225"/>
            <a:ext cx="1655763" cy="6508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Disponibilidad y acceso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877050" y="5226050"/>
            <a:ext cx="1152525" cy="6508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Fecha de consulta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219700" y="5226050"/>
            <a:ext cx="1081088" cy="12017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No. de volumen y Nº de revista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1476375" y="5226050"/>
            <a:ext cx="1008063" cy="6508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Tipo de soporte</a:t>
            </a:r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 flipH="1">
            <a:off x="611188" y="5445125"/>
            <a:ext cx="86518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 flipV="1">
            <a:off x="611188" y="3789363"/>
            <a:ext cx="0" cy="16557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 flipV="1">
            <a:off x="5724525" y="4652963"/>
            <a:ext cx="0" cy="5762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5" name="Line 25"/>
          <p:cNvSpPr>
            <a:spLocks noChangeShapeType="1"/>
          </p:cNvSpPr>
          <p:nvPr/>
        </p:nvSpPr>
        <p:spPr bwMode="auto">
          <a:xfrm flipV="1">
            <a:off x="7380288" y="4724400"/>
            <a:ext cx="0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6" name="Line 26"/>
          <p:cNvSpPr>
            <a:spLocks noChangeShapeType="1"/>
          </p:cNvSpPr>
          <p:nvPr/>
        </p:nvSpPr>
        <p:spPr bwMode="auto">
          <a:xfrm>
            <a:off x="7380288" y="4724400"/>
            <a:ext cx="10080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7" name="Line 28"/>
          <p:cNvSpPr>
            <a:spLocks noChangeShapeType="1"/>
          </p:cNvSpPr>
          <p:nvPr/>
        </p:nvSpPr>
        <p:spPr bwMode="auto">
          <a:xfrm flipV="1">
            <a:off x="8388350" y="3644900"/>
            <a:ext cx="0" cy="10795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2771775" y="1770063"/>
            <a:ext cx="1439863" cy="6508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Fecha de publicación</a:t>
            </a:r>
          </a:p>
        </p:txBody>
      </p:sp>
      <p:sp>
        <p:nvSpPr>
          <p:cNvPr id="19" name="Line 31"/>
          <p:cNvSpPr>
            <a:spLocks noChangeShapeType="1"/>
          </p:cNvSpPr>
          <p:nvPr/>
        </p:nvSpPr>
        <p:spPr bwMode="auto">
          <a:xfrm flipH="1">
            <a:off x="1403350" y="2205038"/>
            <a:ext cx="215900" cy="5762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0" name="Line 32"/>
          <p:cNvSpPr>
            <a:spLocks noChangeShapeType="1"/>
          </p:cNvSpPr>
          <p:nvPr/>
        </p:nvSpPr>
        <p:spPr bwMode="auto">
          <a:xfrm flipH="1">
            <a:off x="2928938" y="2420938"/>
            <a:ext cx="419100" cy="10080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1" name="Line 33"/>
          <p:cNvSpPr>
            <a:spLocks noChangeShapeType="1"/>
          </p:cNvSpPr>
          <p:nvPr/>
        </p:nvSpPr>
        <p:spPr bwMode="auto">
          <a:xfrm flipH="1">
            <a:off x="4429125" y="2060575"/>
            <a:ext cx="2873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2" name="Line 34"/>
          <p:cNvSpPr>
            <a:spLocks noChangeShapeType="1"/>
          </p:cNvSpPr>
          <p:nvPr/>
        </p:nvSpPr>
        <p:spPr bwMode="auto">
          <a:xfrm>
            <a:off x="4427538" y="2060575"/>
            <a:ext cx="0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3" name="Line 36"/>
          <p:cNvSpPr>
            <a:spLocks noChangeShapeType="1"/>
          </p:cNvSpPr>
          <p:nvPr/>
        </p:nvSpPr>
        <p:spPr bwMode="auto">
          <a:xfrm>
            <a:off x="7308850" y="2420938"/>
            <a:ext cx="71438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4" name="Line 37"/>
          <p:cNvSpPr>
            <a:spLocks noChangeShapeType="1"/>
          </p:cNvSpPr>
          <p:nvPr/>
        </p:nvSpPr>
        <p:spPr bwMode="auto">
          <a:xfrm flipV="1">
            <a:off x="611188" y="3644900"/>
            <a:ext cx="215900" cy="1444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5" name="Line 38"/>
          <p:cNvSpPr>
            <a:spLocks noChangeShapeType="1"/>
          </p:cNvSpPr>
          <p:nvPr/>
        </p:nvSpPr>
        <p:spPr bwMode="auto">
          <a:xfrm flipH="1">
            <a:off x="3995738" y="2636838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6" name="Line 39"/>
          <p:cNvSpPr>
            <a:spLocks noChangeShapeType="1"/>
          </p:cNvSpPr>
          <p:nvPr/>
        </p:nvSpPr>
        <p:spPr bwMode="auto">
          <a:xfrm flipH="1">
            <a:off x="3851275" y="2636838"/>
            <a:ext cx="144463" cy="2873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7" name="Line 40"/>
          <p:cNvSpPr>
            <a:spLocks noChangeShapeType="1"/>
          </p:cNvSpPr>
          <p:nvPr/>
        </p:nvSpPr>
        <p:spPr bwMode="auto">
          <a:xfrm flipH="1">
            <a:off x="7667625" y="3644900"/>
            <a:ext cx="7207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8" name="Line 41"/>
          <p:cNvSpPr>
            <a:spLocks noChangeShapeType="1"/>
          </p:cNvSpPr>
          <p:nvPr/>
        </p:nvSpPr>
        <p:spPr bwMode="auto">
          <a:xfrm flipH="1">
            <a:off x="4787900" y="4652963"/>
            <a:ext cx="9366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9" name="Line 42"/>
          <p:cNvSpPr>
            <a:spLocks noChangeShapeType="1"/>
          </p:cNvSpPr>
          <p:nvPr/>
        </p:nvSpPr>
        <p:spPr bwMode="auto">
          <a:xfrm flipH="1" flipV="1">
            <a:off x="2482850" y="4291013"/>
            <a:ext cx="2305050" cy="361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30" name="Line 43"/>
          <p:cNvSpPr>
            <a:spLocks noChangeShapeType="1"/>
          </p:cNvSpPr>
          <p:nvPr/>
        </p:nvSpPr>
        <p:spPr bwMode="auto">
          <a:xfrm flipV="1">
            <a:off x="3563938" y="4941888"/>
            <a:ext cx="0" cy="2873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31" name="Line 44"/>
          <p:cNvSpPr>
            <a:spLocks noChangeShapeType="1"/>
          </p:cNvSpPr>
          <p:nvPr/>
        </p:nvSpPr>
        <p:spPr bwMode="auto">
          <a:xfrm flipH="1">
            <a:off x="2627313" y="4941888"/>
            <a:ext cx="9366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32" name="Line 45"/>
          <p:cNvSpPr>
            <a:spLocks noChangeShapeType="1"/>
          </p:cNvSpPr>
          <p:nvPr/>
        </p:nvSpPr>
        <p:spPr bwMode="auto">
          <a:xfrm flipH="1" flipV="1">
            <a:off x="2482850" y="4724400"/>
            <a:ext cx="144463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6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F50F44F-101A-4CF6-BFE5-1DC9AC258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3218" y="158751"/>
            <a:ext cx="8600281" cy="931862"/>
          </a:xfrm>
          <a:solidFill>
            <a:schemeClr val="accent2"/>
          </a:solidFill>
          <a:ln w="28575">
            <a:noFill/>
          </a:ln>
        </p:spPr>
        <p:txBody>
          <a:bodyPr/>
          <a:lstStyle/>
          <a:p>
            <a:pPr eaLnBrk="1" hangingPunct="1">
              <a:defRPr/>
            </a:pPr>
            <a:r>
              <a:rPr lang="es-MX" sz="3600" b="1" dirty="0">
                <a:solidFill>
                  <a:schemeClr val="bg1"/>
                </a:solidFill>
                <a:latin typeface="Arial" charset="0"/>
              </a:rPr>
              <a:t>Ejemplo de una Tesis, estilo  Vancouver</a:t>
            </a:r>
            <a:endParaRPr lang="es-ES" sz="3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3B8F095-4E70-4BBC-AC06-F2AF19DA6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57338"/>
            <a:ext cx="8229600" cy="4495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" kern="0">
              <a:solidFill>
                <a:srgbClr val="6600FF"/>
              </a:solidFill>
              <a:latin typeface="Arial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ES" kern="0">
                <a:solidFill>
                  <a:srgbClr val="6600FF"/>
                </a:solidFill>
                <a:latin typeface="Arial" charset="0"/>
              </a:rPr>
              <a:t>   Muñiz  J. Estudio transversal de los factores de riesgo cardiovascular en población infantil del medio rural gallego. [Tesis doctoral]. Santiago: Universidad de Santiago; 2004.</a:t>
            </a:r>
            <a:endParaRPr lang="es-ES" kern="0" dirty="0">
              <a:solidFill>
                <a:srgbClr val="6600FF"/>
              </a:solidFill>
              <a:latin typeface="Arial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87450" y="1233488"/>
            <a:ext cx="1368425" cy="466725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Autor 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635375" y="1233488"/>
            <a:ext cx="1584325" cy="466725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Título 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87450" y="5516563"/>
            <a:ext cx="1512888" cy="83185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Grado académico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297738" y="1671638"/>
            <a:ext cx="1655762" cy="83185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Lugar de Publicación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804025" y="5516563"/>
            <a:ext cx="1584325" cy="466725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Institución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327400" y="5518150"/>
            <a:ext cx="1727200" cy="83185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Fecha de  publicación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Line 29"/>
          <p:cNvSpPr>
            <a:spLocks noChangeShapeType="1"/>
          </p:cNvSpPr>
          <p:nvPr/>
        </p:nvSpPr>
        <p:spPr bwMode="auto">
          <a:xfrm flipH="1">
            <a:off x="539750" y="5805488"/>
            <a:ext cx="6477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1" name="Line 30"/>
          <p:cNvSpPr>
            <a:spLocks noChangeShapeType="1"/>
          </p:cNvSpPr>
          <p:nvPr/>
        </p:nvSpPr>
        <p:spPr bwMode="auto">
          <a:xfrm flipV="1">
            <a:off x="539750" y="4292600"/>
            <a:ext cx="0" cy="151288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2" name="Line 31"/>
          <p:cNvSpPr>
            <a:spLocks noChangeShapeType="1"/>
          </p:cNvSpPr>
          <p:nvPr/>
        </p:nvSpPr>
        <p:spPr bwMode="auto">
          <a:xfrm flipV="1">
            <a:off x="539750" y="4149725"/>
            <a:ext cx="287338" cy="1428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3" name="Line 33"/>
          <p:cNvSpPr>
            <a:spLocks noChangeShapeType="1"/>
          </p:cNvSpPr>
          <p:nvPr/>
        </p:nvSpPr>
        <p:spPr bwMode="auto">
          <a:xfrm flipH="1">
            <a:off x="1814513" y="1709738"/>
            <a:ext cx="73025" cy="57626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4" name="Line 34"/>
          <p:cNvSpPr>
            <a:spLocks noChangeShapeType="1"/>
          </p:cNvSpPr>
          <p:nvPr/>
        </p:nvSpPr>
        <p:spPr bwMode="auto">
          <a:xfrm>
            <a:off x="5219700" y="1484313"/>
            <a:ext cx="4318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5" name="Line 35"/>
          <p:cNvSpPr>
            <a:spLocks noChangeShapeType="1"/>
          </p:cNvSpPr>
          <p:nvPr/>
        </p:nvSpPr>
        <p:spPr bwMode="auto">
          <a:xfrm>
            <a:off x="5651500" y="1484313"/>
            <a:ext cx="0" cy="64928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6" name="Line 36"/>
          <p:cNvSpPr>
            <a:spLocks noChangeShapeType="1"/>
          </p:cNvSpPr>
          <p:nvPr/>
        </p:nvSpPr>
        <p:spPr bwMode="auto">
          <a:xfrm flipH="1">
            <a:off x="4716463" y="2206625"/>
            <a:ext cx="2571750" cy="1582738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7" name="Line 37"/>
          <p:cNvSpPr>
            <a:spLocks noChangeShapeType="1"/>
          </p:cNvSpPr>
          <p:nvPr/>
        </p:nvSpPr>
        <p:spPr bwMode="auto">
          <a:xfrm flipH="1" flipV="1">
            <a:off x="3132138" y="4608513"/>
            <a:ext cx="468312" cy="92233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8" name="Line 38"/>
          <p:cNvSpPr>
            <a:spLocks noChangeShapeType="1"/>
          </p:cNvSpPr>
          <p:nvPr/>
        </p:nvSpPr>
        <p:spPr bwMode="auto">
          <a:xfrm flipV="1">
            <a:off x="7451725" y="5156200"/>
            <a:ext cx="0" cy="360363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9" name="Line 39"/>
          <p:cNvSpPr>
            <a:spLocks noChangeShapeType="1"/>
          </p:cNvSpPr>
          <p:nvPr/>
        </p:nvSpPr>
        <p:spPr bwMode="auto">
          <a:xfrm>
            <a:off x="7451725" y="5157788"/>
            <a:ext cx="72072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0" name="Line 40"/>
          <p:cNvSpPr>
            <a:spLocks noChangeShapeType="1"/>
          </p:cNvSpPr>
          <p:nvPr/>
        </p:nvSpPr>
        <p:spPr bwMode="auto">
          <a:xfrm flipV="1">
            <a:off x="8172450" y="4221163"/>
            <a:ext cx="0" cy="9366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1" name="Line 41"/>
          <p:cNvSpPr>
            <a:spLocks noChangeShapeType="1"/>
          </p:cNvSpPr>
          <p:nvPr/>
        </p:nvSpPr>
        <p:spPr bwMode="auto">
          <a:xfrm flipH="1" flipV="1">
            <a:off x="7740650" y="4005263"/>
            <a:ext cx="431800" cy="2159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7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915BC0E-0978-4CE7-8B41-834104D90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412" y="149226"/>
            <a:ext cx="8969188" cy="755650"/>
          </a:xfrm>
          <a:solidFill>
            <a:schemeClr val="accent2"/>
          </a:solidFill>
          <a:ln w="28575">
            <a:noFill/>
          </a:ln>
        </p:spPr>
        <p:txBody>
          <a:bodyPr/>
          <a:lstStyle/>
          <a:p>
            <a:pPr eaLnBrk="1" hangingPunct="1">
              <a:defRPr/>
            </a:pPr>
            <a:r>
              <a:rPr lang="es-MX" sz="2800" b="1" dirty="0">
                <a:solidFill>
                  <a:schemeClr val="bg1"/>
                </a:solidFill>
                <a:latin typeface="Arial" charset="0"/>
              </a:rPr>
              <a:t>Ejemplo de una Tesis, consultado electrónicamente, estilo  Vancouver</a:t>
            </a:r>
            <a:endParaRPr lang="es-E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4548FB4-E83E-4408-BDA8-1677BA62F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57338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" kern="0">
              <a:solidFill>
                <a:srgbClr val="6600FF"/>
              </a:solidFill>
              <a:latin typeface="Arial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s-ES" kern="0">
                <a:solidFill>
                  <a:srgbClr val="6600FF"/>
                </a:solidFill>
                <a:latin typeface="Arial" charset="0"/>
              </a:rPr>
              <a:t>   Muñiz  J. Estudio transversal de los factores de riesgo cardiovascular en población infantil del medio rural gallego. [Tesis en internet]. Santiago: Universidad de Santiago; 2004. [Citado 5 de abril del 2019]. URL disponible en: http://www.reli.org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s-ES" kern="0" dirty="0">
              <a:solidFill>
                <a:srgbClr val="6600FF"/>
              </a:solidFill>
              <a:latin typeface="Arial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87450" y="1233488"/>
            <a:ext cx="1368425" cy="4667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Autor 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635375" y="1233488"/>
            <a:ext cx="1584325" cy="4667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Título 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87450" y="5710238"/>
            <a:ext cx="1512888" cy="831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Tipo de soporte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113588" y="1111250"/>
            <a:ext cx="1655762" cy="831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Lugar de Publicación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192963" y="4679950"/>
            <a:ext cx="1584325" cy="4667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Institución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024188" y="5711825"/>
            <a:ext cx="1727200" cy="831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2400">
                <a:solidFill>
                  <a:srgbClr val="6600FF"/>
                </a:solidFill>
                <a:latin typeface="Times New Roman" panose="02020603050405020304" pitchFamily="18" charset="0"/>
              </a:rPr>
              <a:t>Fecha de  publicación</a:t>
            </a:r>
            <a:endParaRPr lang="es-ES" altLang="es-PE" sz="24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Line 29"/>
          <p:cNvSpPr>
            <a:spLocks noChangeShapeType="1"/>
          </p:cNvSpPr>
          <p:nvPr/>
        </p:nvSpPr>
        <p:spPr bwMode="auto">
          <a:xfrm flipH="1">
            <a:off x="539750" y="5805488"/>
            <a:ext cx="6477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1" name="Line 30"/>
          <p:cNvSpPr>
            <a:spLocks noChangeShapeType="1"/>
          </p:cNvSpPr>
          <p:nvPr/>
        </p:nvSpPr>
        <p:spPr bwMode="auto">
          <a:xfrm flipV="1">
            <a:off x="539750" y="4292600"/>
            <a:ext cx="0" cy="15128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2" name="Line 31"/>
          <p:cNvSpPr>
            <a:spLocks noChangeShapeType="1"/>
          </p:cNvSpPr>
          <p:nvPr/>
        </p:nvSpPr>
        <p:spPr bwMode="auto">
          <a:xfrm flipV="1">
            <a:off x="539750" y="4149725"/>
            <a:ext cx="287338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3" name="Line 33"/>
          <p:cNvSpPr>
            <a:spLocks noChangeShapeType="1"/>
          </p:cNvSpPr>
          <p:nvPr/>
        </p:nvSpPr>
        <p:spPr bwMode="auto">
          <a:xfrm>
            <a:off x="1741488" y="1700213"/>
            <a:ext cx="0" cy="5857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4" name="Line 34"/>
          <p:cNvSpPr>
            <a:spLocks noChangeShapeType="1"/>
          </p:cNvSpPr>
          <p:nvPr/>
        </p:nvSpPr>
        <p:spPr bwMode="auto">
          <a:xfrm>
            <a:off x="5219700" y="1484313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5" name="Line 35"/>
          <p:cNvSpPr>
            <a:spLocks noChangeShapeType="1"/>
          </p:cNvSpPr>
          <p:nvPr/>
        </p:nvSpPr>
        <p:spPr bwMode="auto">
          <a:xfrm>
            <a:off x="5651500" y="1484313"/>
            <a:ext cx="0" cy="6492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6" name="Line 36"/>
          <p:cNvSpPr>
            <a:spLocks noChangeShapeType="1"/>
          </p:cNvSpPr>
          <p:nvPr/>
        </p:nvSpPr>
        <p:spPr bwMode="auto">
          <a:xfrm flipH="1">
            <a:off x="4859338" y="1557338"/>
            <a:ext cx="2254250" cy="2159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7" name="Line 37"/>
          <p:cNvSpPr>
            <a:spLocks noChangeShapeType="1"/>
          </p:cNvSpPr>
          <p:nvPr/>
        </p:nvSpPr>
        <p:spPr bwMode="auto">
          <a:xfrm flipV="1">
            <a:off x="3348038" y="4635500"/>
            <a:ext cx="144462" cy="10747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8" name="Line 40"/>
          <p:cNvSpPr>
            <a:spLocks noChangeShapeType="1"/>
          </p:cNvSpPr>
          <p:nvPr/>
        </p:nvSpPr>
        <p:spPr bwMode="auto">
          <a:xfrm flipH="1" flipV="1">
            <a:off x="8172450" y="4221163"/>
            <a:ext cx="144463" cy="3587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9" name="Line 41"/>
          <p:cNvSpPr>
            <a:spLocks noChangeShapeType="1"/>
          </p:cNvSpPr>
          <p:nvPr/>
        </p:nvSpPr>
        <p:spPr bwMode="auto">
          <a:xfrm flipH="1" flipV="1">
            <a:off x="7740650" y="4005263"/>
            <a:ext cx="431800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5724525" y="4611688"/>
            <a:ext cx="1152525" cy="6508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>
                <a:solidFill>
                  <a:srgbClr val="6600FF"/>
                </a:solidFill>
                <a:latin typeface="Times New Roman" panose="02020603050405020304" pitchFamily="18" charset="0"/>
              </a:rPr>
              <a:t>Fecha de consulta</a:t>
            </a: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5435600" y="5842000"/>
            <a:ext cx="1655763" cy="6508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>
                <a:solidFill>
                  <a:srgbClr val="6600FF"/>
                </a:solidFill>
                <a:latin typeface="Times New Roman" panose="02020603050405020304" pitchFamily="18" charset="0"/>
              </a:rPr>
              <a:t>Disponibilidad y acceso</a:t>
            </a:r>
          </a:p>
        </p:txBody>
      </p:sp>
      <p:sp>
        <p:nvSpPr>
          <p:cNvPr id="22" name="Line 37"/>
          <p:cNvSpPr>
            <a:spLocks noChangeShapeType="1"/>
          </p:cNvSpPr>
          <p:nvPr/>
        </p:nvSpPr>
        <p:spPr bwMode="auto">
          <a:xfrm flipH="1" flipV="1">
            <a:off x="5254625" y="5051425"/>
            <a:ext cx="396875" cy="7540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23" name="Line 37"/>
          <p:cNvSpPr>
            <a:spLocks noChangeShapeType="1"/>
          </p:cNvSpPr>
          <p:nvPr/>
        </p:nvSpPr>
        <p:spPr bwMode="auto">
          <a:xfrm flipH="1" flipV="1">
            <a:off x="5524500" y="4549775"/>
            <a:ext cx="200025" cy="254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496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BD53B-1557-486F-BEE3-B4739A7E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31788"/>
            <a:ext cx="7942263" cy="720725"/>
          </a:xfrm>
          <a:solidFill>
            <a:schemeClr val="accent2"/>
          </a:solidFill>
          <a:ln w="28575">
            <a:noFill/>
          </a:ln>
        </p:spPr>
        <p:txBody>
          <a:bodyPr/>
          <a:lstStyle/>
          <a:p>
            <a:pPr>
              <a:defRPr/>
            </a:pPr>
            <a:r>
              <a:rPr lang="pt-BR" sz="3200" b="1" dirty="0">
                <a:solidFill>
                  <a:schemeClr val="bg1"/>
                </a:solidFill>
                <a:latin typeface="Calibri-Bold"/>
              </a:rPr>
              <a:t>Páginas o partes de sítios web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3" name="Rectángulo 2"/>
          <p:cNvSpPr>
            <a:spLocks noChangeArrowheads="1"/>
          </p:cNvSpPr>
          <p:nvPr/>
        </p:nvSpPr>
        <p:spPr bwMode="auto">
          <a:xfrm>
            <a:off x="781050" y="2497138"/>
            <a:ext cx="7416800" cy="22479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PE" altLang="es-PE" sz="2800">
                <a:solidFill>
                  <a:srgbClr val="6600FF"/>
                </a:solidFill>
                <a:latin typeface="ArialMT"/>
              </a:rPr>
              <a:t>Hypercholesterolemia [Internet]. Wikipedia. 2016. [citado 05 Abril 2019]. Recuperado a partir de: https://en.wikipedia.org/wiki/Hypercholesterolemia</a:t>
            </a:r>
            <a:endParaRPr lang="es-PE" altLang="es-PE" sz="2800">
              <a:solidFill>
                <a:srgbClr val="6600FF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41375" y="1431925"/>
            <a:ext cx="1368425" cy="649288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Autor y/o titulo </a:t>
            </a:r>
            <a:endParaRPr lang="es-ES" altLang="es-PE" sz="1800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Line 33"/>
          <p:cNvSpPr>
            <a:spLocks noChangeShapeType="1"/>
          </p:cNvSpPr>
          <p:nvPr/>
        </p:nvSpPr>
        <p:spPr bwMode="auto">
          <a:xfrm>
            <a:off x="1331913" y="2116138"/>
            <a:ext cx="0" cy="46513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87338" y="4818063"/>
            <a:ext cx="1368425" cy="649287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Año de publicación </a:t>
            </a:r>
            <a:endParaRPr lang="es-ES" altLang="es-PE" sz="1800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084888" y="1560513"/>
            <a:ext cx="1368425" cy="37147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Pagina web </a:t>
            </a:r>
            <a:endParaRPr lang="es-ES" altLang="es-PE" sz="1800" b="1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Line 33"/>
          <p:cNvSpPr>
            <a:spLocks noChangeShapeType="1"/>
          </p:cNvSpPr>
          <p:nvPr/>
        </p:nvSpPr>
        <p:spPr bwMode="auto">
          <a:xfrm flipH="1">
            <a:off x="565150" y="3644900"/>
            <a:ext cx="0" cy="117316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9" name="Line 41"/>
          <p:cNvSpPr>
            <a:spLocks noChangeShapeType="1"/>
          </p:cNvSpPr>
          <p:nvPr/>
        </p:nvSpPr>
        <p:spPr bwMode="auto">
          <a:xfrm flipV="1">
            <a:off x="592138" y="3325813"/>
            <a:ext cx="379412" cy="31908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7751763" y="2833688"/>
            <a:ext cx="982662" cy="925512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MX" altLang="es-PE" sz="1800">
                <a:solidFill>
                  <a:srgbClr val="6600FF"/>
                </a:solidFill>
                <a:latin typeface="Times New Roman" panose="02020603050405020304" pitchFamily="18" charset="0"/>
              </a:rPr>
              <a:t>Fecha de consulta</a:t>
            </a:r>
            <a:endParaRPr lang="es-ES" altLang="es-PE" sz="1800">
              <a:solidFill>
                <a:srgbClr val="66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Line 33"/>
          <p:cNvSpPr>
            <a:spLocks noChangeShapeType="1"/>
          </p:cNvSpPr>
          <p:nvPr/>
        </p:nvSpPr>
        <p:spPr bwMode="auto">
          <a:xfrm>
            <a:off x="3686175" y="3597275"/>
            <a:ext cx="4054475" cy="1905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2" name="Line 34"/>
          <p:cNvSpPr>
            <a:spLocks noChangeShapeType="1"/>
          </p:cNvSpPr>
          <p:nvPr/>
        </p:nvSpPr>
        <p:spPr bwMode="auto">
          <a:xfrm>
            <a:off x="3270250" y="3297238"/>
            <a:ext cx="450850" cy="31908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3" name="Line 33"/>
          <p:cNvSpPr>
            <a:spLocks noChangeShapeType="1"/>
          </p:cNvSpPr>
          <p:nvPr/>
        </p:nvSpPr>
        <p:spPr bwMode="auto">
          <a:xfrm>
            <a:off x="6588125" y="1976438"/>
            <a:ext cx="0" cy="46513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284663" y="4959350"/>
            <a:ext cx="1655762" cy="65087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altLang="es-PE" sz="1800" b="1">
                <a:solidFill>
                  <a:srgbClr val="6600FF"/>
                </a:solidFill>
                <a:latin typeface="Times New Roman" panose="02020603050405020304" pitchFamily="18" charset="0"/>
              </a:rPr>
              <a:t>Disponibilidad y acceso</a:t>
            </a:r>
          </a:p>
        </p:txBody>
      </p:sp>
      <p:sp>
        <p:nvSpPr>
          <p:cNvPr id="15" name="Line 41"/>
          <p:cNvSpPr>
            <a:spLocks noChangeShapeType="1"/>
          </p:cNvSpPr>
          <p:nvPr/>
        </p:nvSpPr>
        <p:spPr bwMode="auto">
          <a:xfrm flipH="1" flipV="1">
            <a:off x="5076825" y="4221163"/>
            <a:ext cx="23813" cy="71437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>
              <a:solidFill>
                <a:srgbClr val="6600FF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EDD34B8-C747-4837-A0D1-76DA64E4CC6A}"/>
              </a:ext>
            </a:extLst>
          </p:cNvPr>
          <p:cNvSpPr/>
          <p:nvPr/>
        </p:nvSpPr>
        <p:spPr>
          <a:xfrm>
            <a:off x="169863" y="5918200"/>
            <a:ext cx="8732837" cy="830263"/>
          </a:xfrm>
          <a:prstGeom prst="rect">
            <a:avLst/>
          </a:prstGeom>
          <a:ln w="28575">
            <a:solidFill>
              <a:srgbClr val="FF6600"/>
            </a:solidFill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sz="1600" b="1" dirty="0">
                <a:solidFill>
                  <a:srgbClr val="6600FF"/>
                </a:solidFill>
                <a:latin typeface="+mn-lt"/>
              </a:rPr>
              <a:t>Entradas de un diccionario o enciclopedia digital, páginas concretas de un sitio web, entradas de un blog, registros de una base de datos, se referencian como un artículo de revista o un capítulo de libro, indicando el sitio web del que dependen: </a:t>
            </a:r>
            <a:endParaRPr lang="es-PE" sz="1600" b="1" dirty="0">
              <a:solidFill>
                <a:srgbClr val="66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76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>
            <a:spLocks noChangeArrowheads="1"/>
          </p:cNvSpPr>
          <p:nvPr/>
        </p:nvSpPr>
        <p:spPr bwMode="auto">
          <a:xfrm>
            <a:off x="76200" y="228600"/>
            <a:ext cx="8991600" cy="144655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2500" b="1">
                <a:solidFill>
                  <a:srgbClr val="FF0000"/>
                </a:solidFill>
                <a:latin typeface="+mn-lt"/>
              </a:defRPr>
            </a:lvl1pPr>
          </a:lstStyle>
          <a:p>
            <a:pPr>
              <a:lnSpc>
                <a:spcPts val="4200"/>
              </a:lnSpc>
            </a:pPr>
            <a:r>
              <a:rPr lang="es-PE" sz="5400" dirty="0">
                <a:cs typeface="Arial" pitchFamily="34" charset="0"/>
              </a:rPr>
              <a:t>Normas de APA </a:t>
            </a:r>
          </a:p>
          <a:p>
            <a:pPr>
              <a:lnSpc>
                <a:spcPts val="4200"/>
              </a:lnSpc>
            </a:pPr>
            <a:r>
              <a:rPr lang="es-PE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lang="es-VE" sz="3600" dirty="0">
                <a:solidFill>
                  <a:srgbClr val="7030A0"/>
                </a:solidFill>
              </a:rPr>
              <a:t>A</a:t>
            </a:r>
            <a:r>
              <a:rPr lang="es-VE" sz="3600" dirty="0"/>
              <a:t>merican </a:t>
            </a:r>
            <a:r>
              <a:rPr lang="es-VE" sz="3600" dirty="0" err="1">
                <a:solidFill>
                  <a:srgbClr val="7030A0"/>
                </a:solidFill>
              </a:rPr>
              <a:t>P</a:t>
            </a:r>
            <a:r>
              <a:rPr lang="es-VE" sz="3600" dirty="0" err="1"/>
              <a:t>sychological</a:t>
            </a:r>
            <a:r>
              <a:rPr lang="es-VE" sz="3600" dirty="0"/>
              <a:t> </a:t>
            </a:r>
            <a:r>
              <a:rPr lang="es-VE" sz="3600" dirty="0" err="1">
                <a:solidFill>
                  <a:srgbClr val="7030A0"/>
                </a:solidFill>
              </a:rPr>
              <a:t>A</a:t>
            </a:r>
            <a:r>
              <a:rPr lang="es-VE" sz="3600" dirty="0" err="1"/>
              <a:t>ssociation</a:t>
            </a:r>
            <a:r>
              <a:rPr lang="es-VE" sz="3600" dirty="0"/>
              <a:t> </a:t>
            </a:r>
            <a:r>
              <a:rPr lang="es-PE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)</a:t>
            </a:r>
            <a:endParaRPr lang="es-CL" altLang="es-CL" sz="3400" dirty="0"/>
          </a:p>
        </p:txBody>
      </p:sp>
      <p:pic>
        <p:nvPicPr>
          <p:cNvPr id="11" name="4 Imagen" descr="AP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733800"/>
            <a:ext cx="1928816" cy="2751777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76200" y="1905001"/>
            <a:ext cx="8991600" cy="458057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s-VE" sz="2800" b="1" kern="0" dirty="0">
                <a:solidFill>
                  <a:srgbClr val="6600FF"/>
                </a:solidFill>
              </a:rPr>
              <a:t>Las normas APA, indican que dentro del texto, se debe colocar el nombre del autor de la fuente consultada y el año de la publicación de la obra, normando este reconocimiento, según el número de autores de cada artículo.</a:t>
            </a:r>
          </a:p>
          <a:p>
            <a:pPr algn="just">
              <a:lnSpc>
                <a:spcPct val="90000"/>
              </a:lnSpc>
              <a:buClr>
                <a:srgbClr val="66FFFF"/>
              </a:buClr>
              <a:buFont typeface="Wingdings" panose="05000000000000000000" pitchFamily="2" charset="2"/>
              <a:buChar char="q"/>
            </a:pPr>
            <a:endParaRPr lang="es-VE" sz="2800" b="1" kern="0" dirty="0">
              <a:solidFill>
                <a:srgbClr val="6600FF"/>
              </a:solidFill>
            </a:endParaRPr>
          </a:p>
          <a:p>
            <a:pPr algn="just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s-VE" sz="2800" b="1" kern="0" dirty="0">
                <a:solidFill>
                  <a:srgbClr val="6600FF"/>
                </a:solidFill>
              </a:rPr>
              <a:t>En la sección REFERENCIAS BIBLIOGRÁFICAS las referencias son colocadas en orden alfabético y ordenadas, según la fecha de publicación de la obra referenciada, teniendo un formato definido para redactarlas según el tipo de publicación consultada.</a:t>
            </a:r>
          </a:p>
        </p:txBody>
      </p:sp>
    </p:spTree>
    <p:extLst>
      <p:ext uri="{BB962C8B-B14F-4D97-AF65-F5344CB8AC3E}">
        <p14:creationId xmlns:p14="http://schemas.microsoft.com/office/powerpoint/2010/main" val="3924322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>
            <a:spLocks noChangeArrowheads="1"/>
          </p:cNvSpPr>
          <p:nvPr/>
        </p:nvSpPr>
        <p:spPr bwMode="auto">
          <a:xfrm>
            <a:off x="152400" y="228600"/>
            <a:ext cx="8839200" cy="101566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2500" b="1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s-PE" sz="60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Normas</a:t>
            </a:r>
            <a:endParaRPr lang="es-CL" altLang="es-CL" sz="3600" dirty="0">
              <a:solidFill>
                <a:srgbClr val="FF66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1268760"/>
            <a:ext cx="8839200" cy="5284440"/>
          </a:xfrm>
          <a:prstGeom prst="rect">
            <a:avLst/>
          </a:prstGeom>
          <a:solidFill>
            <a:schemeClr val="bg1"/>
          </a:solidFill>
          <a:ln/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es-PE" sz="4000" b="1" kern="0" dirty="0">
                <a:solidFill>
                  <a:srgbClr val="66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Concepto de la palabra NORMA</a:t>
            </a:r>
          </a:p>
          <a:p>
            <a:pPr>
              <a:buFontTx/>
              <a:buNone/>
            </a:pPr>
            <a:endParaRPr lang="es-ES" sz="2500" b="1" kern="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None/>
            </a:pPr>
            <a:r>
              <a:rPr lang="es-ES" sz="2500" b="1" kern="0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Real Academia Española* :</a:t>
            </a:r>
          </a:p>
          <a:p>
            <a:pPr>
              <a:buFontTx/>
              <a:buNone/>
            </a:pPr>
            <a:r>
              <a:rPr lang="es-ES" sz="2500" b="1" kern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25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norma </a:t>
            </a:r>
            <a:r>
              <a:rPr lang="es-ES" sz="2500" b="1" kern="0" dirty="0">
                <a:latin typeface="Times New Roman" pitchFamily="18" charset="0"/>
                <a:cs typeface="Times New Roman" pitchFamily="18" charset="0"/>
              </a:rPr>
              <a:t>(del latín, "escuadra / regla") </a:t>
            </a:r>
          </a:p>
          <a:p>
            <a:pPr marL="0" indent="0">
              <a:buNone/>
            </a:pPr>
            <a:r>
              <a:rPr lang="es-PE" sz="2500" kern="0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* Regla que se debe seguir para ajustar las conductas, tareas, actividades, otros.</a:t>
            </a:r>
          </a:p>
          <a:p>
            <a:pPr>
              <a:buClr>
                <a:srgbClr val="A50021"/>
              </a:buClr>
              <a:buFontTx/>
              <a:buNone/>
            </a:pPr>
            <a:endParaRPr lang="es-ES" altLang="zh-CN" sz="2500" b="1" kern="0" dirty="0">
              <a:latin typeface="Times New Roman" pitchFamily="18" charset="0"/>
              <a:ea typeface="SimSun" pitchFamily="2" charset="-122"/>
              <a:cs typeface="Times New Roman" pitchFamily="18" charset="0"/>
            </a:endParaRPr>
          </a:p>
          <a:p>
            <a:pPr marL="0" indent="17463" algn="just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s-ES" altLang="zh-CN" sz="2500" b="1" kern="0" dirty="0">
                <a:solidFill>
                  <a:srgbClr val="FF0000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NORMALIZACIÓN o estandarización</a:t>
            </a:r>
            <a:r>
              <a:rPr lang="es-ES" altLang="zh-CN" sz="2500" b="1" kern="0" dirty="0">
                <a:solidFill>
                  <a:srgbClr val="6600FF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: </a:t>
            </a:r>
            <a:r>
              <a:rPr lang="es-ES" altLang="zh-CN" sz="2500" kern="0" dirty="0">
                <a:solidFill>
                  <a:srgbClr val="6600FF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es la redacción, ajuste y aprobación de varias cosas semejantes, a un  tipo de norma común, esta tarea puede estar a cargo de varias instituciones internacionales. </a:t>
            </a:r>
            <a:endParaRPr lang="es-ES" sz="2500" kern="0" dirty="0">
              <a:solidFill>
                <a:srgbClr val="6600FF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Aft>
                <a:spcPts val="1000"/>
              </a:spcAft>
            </a:pPr>
            <a:endParaRPr lang="es-ES" sz="2500" kern="0" dirty="0">
              <a:solidFill>
                <a:srgbClr val="003399"/>
              </a:solidFill>
              <a:latin typeface="Trebuchet MS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717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600" y="304800"/>
            <a:ext cx="8763000" cy="7694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5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sz="4400" dirty="0"/>
              <a:t>Llamado dentro del texto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340768"/>
            <a:ext cx="8763000" cy="4572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4400" b="1" kern="0" dirty="0">
                <a:solidFill>
                  <a:srgbClr val="FF6600"/>
                </a:solidFill>
                <a:cs typeface="Times New Roman" pitchFamily="18" charset="0"/>
              </a:rPr>
              <a:t>Un solo autor </a:t>
            </a:r>
            <a:r>
              <a:rPr lang="es-ES" sz="3600" b="1" kern="0" dirty="0">
                <a:solidFill>
                  <a:srgbClr val="6600FF"/>
                </a:solidFill>
                <a:cs typeface="Times New Roman" pitchFamily="18" charset="0"/>
              </a:rPr>
              <a:t>de una sola referencia:</a:t>
            </a:r>
          </a:p>
          <a:p>
            <a:pPr marL="539750" indent="-539750" algn="just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Tx/>
              <a:buAutoNum type="arabicParenR"/>
            </a:pPr>
            <a:r>
              <a:rPr lang="es-ES" sz="3600" b="1" kern="0" dirty="0">
                <a:solidFill>
                  <a:srgbClr val="6600FF"/>
                </a:solidFill>
              </a:rPr>
              <a:t>Al final del texto: (León-</a:t>
            </a:r>
            <a:r>
              <a:rPr lang="es-ES" sz="3600" b="1" kern="0" dirty="0" err="1">
                <a:solidFill>
                  <a:srgbClr val="6600FF"/>
                </a:solidFill>
              </a:rPr>
              <a:t>Barúa</a:t>
            </a:r>
            <a:r>
              <a:rPr lang="es-ES" sz="3600" b="1" kern="0" dirty="0">
                <a:solidFill>
                  <a:srgbClr val="6600FF"/>
                </a:solidFill>
              </a:rPr>
              <a:t>, 2009).</a:t>
            </a:r>
          </a:p>
          <a:p>
            <a:pPr marL="473075" indent="-473075" algn="just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Tx/>
              <a:buAutoNum type="arabicParenR"/>
            </a:pPr>
            <a:r>
              <a:rPr lang="es-ES" sz="3600" b="1" kern="0" dirty="0">
                <a:solidFill>
                  <a:srgbClr val="6600FF"/>
                </a:solidFill>
              </a:rPr>
              <a:t>Como parte del texto:  León-</a:t>
            </a:r>
            <a:r>
              <a:rPr lang="es-ES" sz="3600" b="1" kern="0" dirty="0" err="1">
                <a:solidFill>
                  <a:srgbClr val="6600FF"/>
                </a:solidFill>
              </a:rPr>
              <a:t>Barúa</a:t>
            </a:r>
            <a:r>
              <a:rPr lang="es-ES" sz="3600" b="1" kern="0" dirty="0">
                <a:solidFill>
                  <a:srgbClr val="6600FF"/>
                </a:solidFill>
              </a:rPr>
              <a:t> (2009) encontró que …. </a:t>
            </a:r>
          </a:p>
          <a:p>
            <a:pPr marL="563563" indent="-563563" algn="just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Tx/>
              <a:buAutoNum type="arabicParenR"/>
            </a:pPr>
            <a:r>
              <a:rPr lang="es-ES" sz="3600" b="1" kern="0" dirty="0">
                <a:solidFill>
                  <a:srgbClr val="6600FF"/>
                </a:solidFill>
              </a:rPr>
              <a:t>Como parte del texto: En el 2009 </a:t>
            </a:r>
            <a:r>
              <a:rPr lang="es-ES" sz="3600" b="1" kern="0" dirty="0" err="1">
                <a:solidFill>
                  <a:srgbClr val="6600FF"/>
                </a:solidFill>
              </a:rPr>
              <a:t>Leon</a:t>
            </a:r>
            <a:r>
              <a:rPr lang="es-ES" sz="3600" b="1" kern="0" dirty="0">
                <a:solidFill>
                  <a:srgbClr val="6600FF"/>
                </a:solidFill>
              </a:rPr>
              <a:t> </a:t>
            </a:r>
            <a:r>
              <a:rPr lang="es-ES" sz="3600" b="1" kern="0" dirty="0" err="1">
                <a:solidFill>
                  <a:srgbClr val="6600FF"/>
                </a:solidFill>
              </a:rPr>
              <a:t>Barua</a:t>
            </a:r>
            <a:r>
              <a:rPr lang="es-ES" sz="3600" b="1" kern="0" dirty="0">
                <a:solidFill>
                  <a:srgbClr val="6600FF"/>
                </a:solidFill>
              </a:rPr>
              <a:t> encontró que …</a:t>
            </a:r>
          </a:p>
          <a:p>
            <a:pPr marL="742950" indent="-742950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AutoNum type="arabicParenR"/>
            </a:pPr>
            <a:endParaRPr lang="es-ES" sz="3600" kern="0" dirty="0">
              <a:solidFill>
                <a:schemeClr val="bg1"/>
              </a:solidFill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28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600" y="304800"/>
            <a:ext cx="8763000" cy="7694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5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sz="4400" dirty="0"/>
              <a:t>Llamado dentro del texto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295400"/>
            <a:ext cx="8763000" cy="485239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4300" b="1" kern="0" dirty="0">
                <a:solidFill>
                  <a:srgbClr val="990099"/>
                </a:solidFill>
                <a:cs typeface="Times New Roman" pitchFamily="18" charset="0"/>
              </a:rPr>
              <a:t>Un trabajo con dos autores: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3600" kern="0" dirty="0">
                <a:solidFill>
                  <a:schemeClr val="bg1"/>
                </a:solidFill>
                <a:cs typeface="Times New Roman" pitchFamily="18" charset="0"/>
              </a:rPr>
              <a:t>	</a:t>
            </a:r>
            <a:r>
              <a:rPr lang="es-ES" sz="3600" kern="0" dirty="0">
                <a:solidFill>
                  <a:srgbClr val="6600FF"/>
                </a:solidFill>
                <a:cs typeface="Times New Roman" pitchFamily="18" charset="0"/>
              </a:rPr>
              <a:t>Se deben citar ambos nombres en todos los llamados hacia la referencia.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3600" kern="0" dirty="0">
                <a:solidFill>
                  <a:srgbClr val="6600FF"/>
                </a:solidFill>
                <a:cs typeface="Times New Roman" pitchFamily="18" charset="0"/>
              </a:rPr>
              <a:t>	</a:t>
            </a:r>
            <a:r>
              <a:rPr lang="es-ES" sz="3600" b="1" kern="0" dirty="0">
                <a:solidFill>
                  <a:srgbClr val="6600FF"/>
                </a:solidFill>
                <a:cs typeface="Times New Roman" pitchFamily="18" charset="0"/>
              </a:rPr>
              <a:t>Ejemplos: 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3600" b="1" kern="0" dirty="0">
                <a:solidFill>
                  <a:schemeClr val="bg1"/>
                </a:solidFill>
                <a:cs typeface="Times New Roman" pitchFamily="18" charset="0"/>
              </a:rPr>
              <a:t>	</a:t>
            </a:r>
            <a:r>
              <a:rPr lang="es-PE" sz="3600" b="1" kern="0" dirty="0">
                <a:solidFill>
                  <a:srgbClr val="FF6600"/>
                </a:solidFill>
              </a:rPr>
              <a:t>(</a:t>
            </a:r>
            <a:r>
              <a:rPr lang="es-PE" sz="3600" b="1" kern="0" dirty="0" err="1">
                <a:solidFill>
                  <a:srgbClr val="FF6600"/>
                </a:solidFill>
              </a:rPr>
              <a:t>Gotuzzo</a:t>
            </a:r>
            <a:r>
              <a:rPr lang="es-PE" sz="3600" b="1" kern="0" dirty="0">
                <a:solidFill>
                  <a:srgbClr val="FF6600"/>
                </a:solidFill>
              </a:rPr>
              <a:t> y Maguiña, 1967)</a:t>
            </a:r>
            <a:endParaRPr lang="en-AU" sz="3600" b="1" kern="0" dirty="0">
              <a:solidFill>
                <a:srgbClr val="FF6600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n-AU" sz="3600" b="1" kern="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PE" sz="3600" b="1" kern="0" dirty="0">
                <a:solidFill>
                  <a:srgbClr val="FFC000"/>
                </a:solidFill>
              </a:rPr>
              <a:t>	</a:t>
            </a:r>
            <a:r>
              <a:rPr lang="es-PE" sz="3600" b="1" kern="0" dirty="0" err="1">
                <a:solidFill>
                  <a:srgbClr val="FF6600"/>
                </a:solidFill>
              </a:rPr>
              <a:t>Gotuzzo</a:t>
            </a:r>
            <a:r>
              <a:rPr lang="es-PE" sz="3600" b="1" kern="0" dirty="0">
                <a:solidFill>
                  <a:srgbClr val="FF6600"/>
                </a:solidFill>
              </a:rPr>
              <a:t> y Maguiña ( 1967) </a:t>
            </a:r>
            <a:r>
              <a:rPr lang="es-PE" sz="3600" kern="0" dirty="0">
                <a:solidFill>
                  <a:srgbClr val="6600FF"/>
                </a:solidFill>
              </a:rPr>
              <a:t>encontraron que…</a:t>
            </a:r>
            <a:r>
              <a:rPr lang="en-AU" sz="3600" kern="0" dirty="0">
                <a:solidFill>
                  <a:srgbClr val="6600FF"/>
                </a:solidFill>
              </a:rPr>
              <a:t>  </a:t>
            </a:r>
            <a:endParaRPr lang="es-ES" sz="3600" kern="0" dirty="0">
              <a:solidFill>
                <a:srgbClr val="6600FF"/>
              </a:solidFill>
              <a:cs typeface="Times New Roman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06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28600" y="1066800"/>
            <a:ext cx="8763000" cy="52844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3900" b="1" kern="0" dirty="0">
                <a:solidFill>
                  <a:srgbClr val="990099"/>
                </a:solidFill>
                <a:cs typeface="Times New Roman" pitchFamily="18" charset="0"/>
              </a:rPr>
              <a:t>Un trabajo con tres, cuatro o cinco autores: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b="1" kern="0" dirty="0">
              <a:solidFill>
                <a:srgbClr val="6600FF"/>
              </a:solidFill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kern="0" dirty="0">
                <a:solidFill>
                  <a:srgbClr val="6600FF"/>
                </a:solidFill>
                <a:cs typeface="Times New Roman" pitchFamily="18" charset="0"/>
              </a:rPr>
              <a:t>La primera vez se les nombra a todos, el año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PE" b="1" kern="0" dirty="0">
                <a:solidFill>
                  <a:srgbClr val="6600FF"/>
                </a:solidFill>
              </a:rPr>
              <a:t>(</a:t>
            </a:r>
            <a:r>
              <a:rPr lang="es-PE" b="1" kern="0" dirty="0" err="1">
                <a:solidFill>
                  <a:srgbClr val="6600FF"/>
                </a:solidFill>
              </a:rPr>
              <a:t>Gotuzzo</a:t>
            </a:r>
            <a:r>
              <a:rPr lang="es-PE" b="1" kern="0" dirty="0">
                <a:solidFill>
                  <a:srgbClr val="6600FF"/>
                </a:solidFill>
              </a:rPr>
              <a:t>, Maguiña y Seas, 2013)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n-AU" b="1" kern="0" dirty="0">
              <a:solidFill>
                <a:srgbClr val="6600FF"/>
              </a:solidFill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DO" kern="0" dirty="0">
                <a:solidFill>
                  <a:srgbClr val="6600FF"/>
                </a:solidFill>
              </a:rPr>
              <a:t>La segunda vez se nombra: primer autor, et al, el año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DO" b="1" kern="0" dirty="0">
                <a:solidFill>
                  <a:srgbClr val="6600FF"/>
                </a:solidFill>
              </a:rPr>
              <a:t>(</a:t>
            </a:r>
            <a:r>
              <a:rPr lang="es-DO" b="1" kern="0" dirty="0" err="1">
                <a:solidFill>
                  <a:srgbClr val="6600FF"/>
                </a:solidFill>
              </a:rPr>
              <a:t>Gotuzzo</a:t>
            </a:r>
            <a:r>
              <a:rPr lang="es-DO" b="1" kern="0" dirty="0">
                <a:solidFill>
                  <a:srgbClr val="6600FF"/>
                </a:solidFill>
              </a:rPr>
              <a:t> et al., 2013); 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DO" b="1" kern="0" dirty="0">
              <a:solidFill>
                <a:srgbClr val="6600FF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DO" kern="0" dirty="0">
                <a:solidFill>
                  <a:srgbClr val="6600FF"/>
                </a:solidFill>
              </a:rPr>
              <a:t>Las siguientes  veces solo colocar: primer autor, et al: 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DO" b="1" kern="0" dirty="0" err="1">
                <a:solidFill>
                  <a:srgbClr val="6600FF"/>
                </a:solidFill>
              </a:rPr>
              <a:t>Gotuzzo</a:t>
            </a:r>
            <a:r>
              <a:rPr lang="es-DO" b="1" kern="0" dirty="0">
                <a:solidFill>
                  <a:srgbClr val="6600FF"/>
                </a:solidFill>
              </a:rPr>
              <a:t>, et al., </a:t>
            </a:r>
            <a:r>
              <a:rPr lang="es-DO" kern="0" dirty="0">
                <a:solidFill>
                  <a:srgbClr val="6600FF"/>
                </a:solidFill>
              </a:rPr>
              <a:t>encontraron … 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b="1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763000" cy="7694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5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sz="4400" dirty="0"/>
              <a:t>Llamado dentro del texto</a:t>
            </a:r>
          </a:p>
        </p:txBody>
      </p:sp>
    </p:spTree>
    <p:extLst>
      <p:ext uri="{BB962C8B-B14F-4D97-AF65-F5344CB8AC3E}">
        <p14:creationId xmlns:p14="http://schemas.microsoft.com/office/powerpoint/2010/main" val="14416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28600" y="1268760"/>
            <a:ext cx="8763000" cy="52844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4000" b="1" kern="0" dirty="0">
                <a:solidFill>
                  <a:srgbClr val="6600FF"/>
                </a:solidFill>
                <a:cs typeface="Times New Roman" pitchFamily="18" charset="0"/>
              </a:rPr>
              <a:t>Un trabajo con seis o más autores:</a:t>
            </a:r>
          </a:p>
          <a:p>
            <a:pPr marL="0" indent="17463"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kern="0" dirty="0">
                <a:solidFill>
                  <a:srgbClr val="6600FF"/>
                </a:solidFill>
                <a:cs typeface="Times New Roman" pitchFamily="18" charset="0"/>
              </a:rPr>
              <a:t>En la primera cita solo se coloca: apellido del primer autor, et al. Año </a:t>
            </a:r>
          </a:p>
          <a:p>
            <a:pPr marL="0" indent="17463"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PE" b="1" kern="0" dirty="0">
                <a:solidFill>
                  <a:srgbClr val="6600FF"/>
                </a:solidFill>
              </a:rPr>
              <a:t>(</a:t>
            </a:r>
            <a:r>
              <a:rPr lang="es-PE" b="1" kern="0" dirty="0" err="1">
                <a:solidFill>
                  <a:srgbClr val="6600FF"/>
                </a:solidFill>
              </a:rPr>
              <a:t>Gotuzzo</a:t>
            </a:r>
            <a:r>
              <a:rPr lang="es-PE" b="1" kern="0" dirty="0">
                <a:solidFill>
                  <a:srgbClr val="6600FF"/>
                </a:solidFill>
              </a:rPr>
              <a:t>, et al. 2013)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n-AU" b="1" kern="0" dirty="0">
              <a:solidFill>
                <a:srgbClr val="6600FF"/>
              </a:solidFill>
            </a:endParaRPr>
          </a:p>
          <a:p>
            <a:pPr marL="0" indent="17463" algn="just">
              <a:lnSpc>
                <a:spcPct val="130000"/>
              </a:lnSpc>
              <a:spcBef>
                <a:spcPts val="0"/>
              </a:spcBef>
              <a:buClr>
                <a:srgbClr val="CC0000"/>
              </a:buClr>
              <a:buNone/>
            </a:pPr>
            <a:r>
              <a:rPr lang="es-DO" kern="0" dirty="0">
                <a:solidFill>
                  <a:srgbClr val="6600FF"/>
                </a:solidFill>
                <a:cs typeface="Times New Roman" pitchFamily="18" charset="0"/>
              </a:rPr>
              <a:t>En la segunda cita y toda las siguientes, se nombra igual que la primera vez que se citó: </a:t>
            </a:r>
          </a:p>
          <a:p>
            <a:pPr marL="0" indent="17463" algn="just">
              <a:lnSpc>
                <a:spcPct val="130000"/>
              </a:lnSpc>
              <a:spcBef>
                <a:spcPts val="0"/>
              </a:spcBef>
              <a:buClr>
                <a:srgbClr val="CC0000"/>
              </a:buClr>
              <a:buNone/>
            </a:pPr>
            <a:r>
              <a:rPr lang="es-PE" b="1" kern="0" dirty="0">
                <a:solidFill>
                  <a:srgbClr val="6600FF"/>
                </a:solidFill>
              </a:rPr>
              <a:t>(</a:t>
            </a:r>
            <a:r>
              <a:rPr lang="es-PE" b="1" kern="0" dirty="0" err="1">
                <a:solidFill>
                  <a:srgbClr val="6600FF"/>
                </a:solidFill>
              </a:rPr>
              <a:t>Gotuzzo</a:t>
            </a:r>
            <a:r>
              <a:rPr lang="es-PE" b="1" kern="0" dirty="0">
                <a:solidFill>
                  <a:srgbClr val="6600FF"/>
                </a:solidFill>
              </a:rPr>
              <a:t>, et al. 2013)</a:t>
            </a:r>
            <a:endParaRPr lang="es-ES" sz="3600" kern="0" dirty="0">
              <a:solidFill>
                <a:srgbClr val="6600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763000" cy="7694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5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sz="4400" dirty="0"/>
              <a:t>Llamado dentro del texto</a:t>
            </a:r>
          </a:p>
        </p:txBody>
      </p:sp>
    </p:spTree>
    <p:extLst>
      <p:ext uri="{BB962C8B-B14F-4D97-AF65-F5344CB8AC3E}">
        <p14:creationId xmlns:p14="http://schemas.microsoft.com/office/powerpoint/2010/main" val="284262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28600" y="1124744"/>
            <a:ext cx="8763000" cy="52844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17463" algn="just" eaLnBrk="1" hangingPunct="1"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3600" b="1" kern="0" dirty="0">
                <a:solidFill>
                  <a:srgbClr val="6600FF"/>
                </a:solidFill>
                <a:cs typeface="Times New Roman" pitchFamily="18" charset="0"/>
              </a:rPr>
              <a:t>Cuando hay dos referencias con más de 6 autores y que son casi los mismo autores: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2800" kern="0" dirty="0">
              <a:solidFill>
                <a:srgbClr val="6600FF"/>
              </a:solidFill>
              <a:cs typeface="Times New Roman" pitchFamily="18" charset="0"/>
            </a:endParaRPr>
          </a:p>
          <a:p>
            <a:pPr marL="0" indent="17463"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2800" kern="0" dirty="0">
                <a:solidFill>
                  <a:srgbClr val="6600FF"/>
                </a:solidFill>
                <a:cs typeface="Times New Roman" pitchFamily="18" charset="0"/>
              </a:rPr>
              <a:t>Se repiten los apellidos de los autores hasta el ultimo autor diferente, luego se coloca et al. el año.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2800" kern="0" dirty="0">
              <a:solidFill>
                <a:srgbClr val="6600FF"/>
              </a:solidFill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2800" kern="0" dirty="0">
                <a:solidFill>
                  <a:srgbClr val="6600FF"/>
                </a:solidFill>
                <a:cs typeface="Times New Roman" pitchFamily="18" charset="0"/>
              </a:rPr>
              <a:t>Referencia a: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PE" sz="2800" b="1" kern="0" dirty="0">
                <a:solidFill>
                  <a:srgbClr val="6600FF"/>
                </a:solidFill>
              </a:rPr>
              <a:t>Vargas, Torres, Rojas, et al. (2013)</a:t>
            </a:r>
            <a:endParaRPr lang="es-DO" sz="2800" b="1" kern="0" dirty="0">
              <a:solidFill>
                <a:srgbClr val="6600FF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2800" kern="0" dirty="0">
              <a:solidFill>
                <a:srgbClr val="6600FF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2800" kern="0" dirty="0">
                <a:solidFill>
                  <a:srgbClr val="6600FF"/>
                </a:solidFill>
              </a:rPr>
              <a:t>Referencia b: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PE" sz="2800" b="1" kern="0" dirty="0">
                <a:solidFill>
                  <a:srgbClr val="6600FF"/>
                </a:solidFill>
              </a:rPr>
              <a:t>Vargas, Torres, </a:t>
            </a:r>
            <a:r>
              <a:rPr lang="es-PE" sz="2800" b="1" kern="0" dirty="0" err="1">
                <a:solidFill>
                  <a:srgbClr val="6600FF"/>
                </a:solidFill>
              </a:rPr>
              <a:t>Saenz</a:t>
            </a:r>
            <a:r>
              <a:rPr lang="es-PE" sz="2800" b="1" kern="0" dirty="0">
                <a:solidFill>
                  <a:srgbClr val="6600FF"/>
                </a:solidFill>
              </a:rPr>
              <a:t>, et al. (2013)</a:t>
            </a:r>
            <a:endParaRPr lang="es-DO" sz="2800" b="1" kern="0" dirty="0">
              <a:solidFill>
                <a:srgbClr val="6600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763000" cy="7694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5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sz="4400" dirty="0"/>
              <a:t>Llamado dentro del texto</a:t>
            </a:r>
          </a:p>
        </p:txBody>
      </p:sp>
    </p:spTree>
    <p:extLst>
      <p:ext uri="{BB962C8B-B14F-4D97-AF65-F5344CB8AC3E}">
        <p14:creationId xmlns:p14="http://schemas.microsoft.com/office/powerpoint/2010/main" val="3079201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28600" y="1268760"/>
            <a:ext cx="8763000" cy="52844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3900" b="1" kern="0" dirty="0">
                <a:solidFill>
                  <a:srgbClr val="6600FF"/>
                </a:solidFill>
                <a:cs typeface="Times New Roman" pitchFamily="18" charset="0"/>
              </a:rPr>
              <a:t>Grupos o Instituciones como autores: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2800" kern="0" dirty="0">
              <a:solidFill>
                <a:srgbClr val="6600FF"/>
              </a:solidFill>
              <a:cs typeface="Times New Roman" pitchFamily="18" charset="0"/>
            </a:endParaRPr>
          </a:p>
          <a:p>
            <a:pPr marL="0" indent="0"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2800" kern="0" dirty="0">
                <a:solidFill>
                  <a:srgbClr val="6600FF"/>
                </a:solidFill>
                <a:cs typeface="Times New Roman" pitchFamily="18" charset="0"/>
              </a:rPr>
              <a:t>En el primer llamado se coloca el nombre completo de la institución seguido de las siglas, Año; y las siguientes veces (Sigla, Año).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2800" kern="0" dirty="0">
              <a:solidFill>
                <a:srgbClr val="6600FF"/>
              </a:solidFill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2800" kern="0" dirty="0">
                <a:solidFill>
                  <a:srgbClr val="6600FF"/>
                </a:solidFill>
                <a:cs typeface="Times New Roman" pitchFamily="18" charset="0"/>
              </a:rPr>
              <a:t>Primera cita: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2800" b="1" kern="0" dirty="0">
                <a:solidFill>
                  <a:srgbClr val="6600FF"/>
                </a:solidFill>
                <a:cs typeface="Times New Roman" pitchFamily="18" charset="0"/>
              </a:rPr>
              <a:t>(Universidad Nacional del Altiplano[UNA],2016) 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2800" kern="0" dirty="0">
              <a:solidFill>
                <a:srgbClr val="6600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2800" kern="0" dirty="0">
                <a:solidFill>
                  <a:srgbClr val="6600FF"/>
                </a:solidFill>
              </a:rPr>
              <a:t>Siguientes citas: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2800" b="1" kern="0" dirty="0">
                <a:solidFill>
                  <a:srgbClr val="6600FF"/>
                </a:solidFill>
                <a:cs typeface="Times New Roman" pitchFamily="18" charset="0"/>
              </a:rPr>
              <a:t>(UNA, 2016) 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763000" cy="7694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5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sz="4400" dirty="0"/>
              <a:t>Llamado dentro del texto</a:t>
            </a:r>
          </a:p>
        </p:txBody>
      </p:sp>
    </p:spTree>
    <p:extLst>
      <p:ext uri="{BB962C8B-B14F-4D97-AF65-F5344CB8AC3E}">
        <p14:creationId xmlns:p14="http://schemas.microsoft.com/office/powerpoint/2010/main" val="1694326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28600" y="1268760"/>
            <a:ext cx="8763000" cy="42176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3600" b="1" kern="0" dirty="0">
                <a:solidFill>
                  <a:srgbClr val="6600FF"/>
                </a:solidFill>
                <a:cs typeface="Times New Roman" pitchFamily="18" charset="0"/>
              </a:rPr>
              <a:t>Dos autores con el mismo apellido: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2800" b="1" kern="0" dirty="0">
              <a:solidFill>
                <a:srgbClr val="6600FF"/>
              </a:solidFill>
              <a:cs typeface="Times New Roman" pitchFamily="18" charset="0"/>
            </a:endParaRPr>
          </a:p>
          <a:p>
            <a:pPr marL="0" indent="17463"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2800" kern="0" dirty="0">
                <a:solidFill>
                  <a:srgbClr val="6600FF"/>
                </a:solidFill>
                <a:cs typeface="Times New Roman" pitchFamily="18" charset="0"/>
              </a:rPr>
              <a:t>En todas las citas se deben colocar: Inicial del nombre, apellido, año.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rgbClr val="6600FF"/>
              </a:solidFill>
            </a:endParaRPr>
          </a:p>
          <a:p>
            <a:pPr marL="0" indent="17463"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PE" sz="3600" b="1" kern="0" dirty="0">
                <a:solidFill>
                  <a:srgbClr val="6600FF"/>
                </a:solidFill>
              </a:rPr>
              <a:t>H. Delgado (2007) y J. Delgado (2010) </a:t>
            </a:r>
            <a:r>
              <a:rPr lang="es-PE" sz="3600" kern="0" dirty="0">
                <a:solidFill>
                  <a:srgbClr val="6600FF"/>
                </a:solidFill>
              </a:rPr>
              <a:t>se percataron que …</a:t>
            </a:r>
            <a:endParaRPr lang="es-ES" sz="3600" kern="0" dirty="0">
              <a:solidFill>
                <a:srgbClr val="6600FF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763000" cy="7694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5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sz="4400" dirty="0"/>
              <a:t>Llamado dentro del texto</a:t>
            </a:r>
          </a:p>
        </p:txBody>
      </p:sp>
    </p:spTree>
    <p:extLst>
      <p:ext uri="{BB962C8B-B14F-4D97-AF65-F5344CB8AC3E}">
        <p14:creationId xmlns:p14="http://schemas.microsoft.com/office/powerpoint/2010/main" val="2341399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28600" y="1219200"/>
            <a:ext cx="8763000" cy="4065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b="1" kern="0" dirty="0">
                <a:solidFill>
                  <a:srgbClr val="6600FF"/>
                </a:solidFill>
                <a:cs typeface="Times New Roman" pitchFamily="18" charset="0"/>
              </a:rPr>
              <a:t>Un autor  con varios trabajos del mismo año: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2800" b="1" kern="0" dirty="0">
              <a:solidFill>
                <a:srgbClr val="6600FF"/>
              </a:solidFill>
              <a:cs typeface="Times New Roman" pitchFamily="18" charset="0"/>
            </a:endParaRPr>
          </a:p>
          <a:p>
            <a:pPr marL="0" indent="17463"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sz="2800" kern="0" dirty="0">
                <a:solidFill>
                  <a:srgbClr val="6600FF"/>
                </a:solidFill>
                <a:cs typeface="Times New Roman" pitchFamily="18" charset="0"/>
              </a:rPr>
              <a:t>Después del año se coloca el sufijo a, b, c, y así sucesivamente, y en la sección referencias bibliográficas se ordena alfabéticamente por título.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2800" kern="0" dirty="0">
              <a:solidFill>
                <a:srgbClr val="6600FF"/>
              </a:solidFill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n-AU" sz="3600" b="1" kern="0" dirty="0">
                <a:solidFill>
                  <a:srgbClr val="6600FF"/>
                </a:solidFill>
              </a:rPr>
              <a:t>(León-</a:t>
            </a:r>
            <a:r>
              <a:rPr lang="en-AU" sz="3600" b="1" kern="0" dirty="0" err="1">
                <a:solidFill>
                  <a:srgbClr val="6600FF"/>
                </a:solidFill>
              </a:rPr>
              <a:t>Barúa</a:t>
            </a:r>
            <a:r>
              <a:rPr lang="en-AU" sz="3600" b="1" kern="0" dirty="0">
                <a:solidFill>
                  <a:srgbClr val="6600FF"/>
                </a:solidFill>
              </a:rPr>
              <a:t>, 1999a, 1999b, 1999c).</a:t>
            </a:r>
            <a:endParaRPr lang="es-ES" sz="3600" b="1" kern="0" dirty="0">
              <a:solidFill>
                <a:srgbClr val="6600FF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8600" y="152400"/>
            <a:ext cx="8763000" cy="7694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5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sz="4400" dirty="0"/>
              <a:t>Llamado dentro del texto</a:t>
            </a:r>
          </a:p>
        </p:txBody>
      </p:sp>
    </p:spTree>
    <p:extLst>
      <p:ext uri="{BB962C8B-B14F-4D97-AF65-F5344CB8AC3E}">
        <p14:creationId xmlns:p14="http://schemas.microsoft.com/office/powerpoint/2010/main" val="426491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28600" y="1371600"/>
            <a:ext cx="8763000" cy="4114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17463" algn="just"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b="1" kern="0" dirty="0">
                <a:solidFill>
                  <a:srgbClr val="6600FF"/>
                </a:solidFill>
                <a:cs typeface="Times New Roman" pitchFamily="18" charset="0"/>
              </a:rPr>
              <a:t>Dos o más autores dentro de un mismo paréntesis: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b="1" kern="0" dirty="0">
              <a:solidFill>
                <a:srgbClr val="6600FF"/>
              </a:solidFill>
              <a:cs typeface="Times New Roman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ES" b="1" kern="0" dirty="0">
                <a:solidFill>
                  <a:srgbClr val="993366"/>
                </a:solidFill>
                <a:cs typeface="Times New Roman" pitchFamily="18" charset="0"/>
              </a:rPr>
              <a:t>(Apellido, año</a:t>
            </a:r>
            <a:r>
              <a:rPr lang="es-ES" sz="4000" b="1" kern="0" dirty="0">
                <a:solidFill>
                  <a:srgbClr val="993366"/>
                </a:solidFill>
                <a:cs typeface="Times New Roman" pitchFamily="18" charset="0"/>
              </a:rPr>
              <a:t>;</a:t>
            </a:r>
            <a:r>
              <a:rPr lang="es-ES" b="1" kern="0" dirty="0">
                <a:solidFill>
                  <a:srgbClr val="993366"/>
                </a:solidFill>
                <a:cs typeface="Times New Roman" pitchFamily="18" charset="0"/>
              </a:rPr>
              <a:t> Apellido, año).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b="1" kern="0" dirty="0">
              <a:solidFill>
                <a:srgbClr val="6600FF"/>
              </a:solidFill>
              <a:cs typeface="Times New Roman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PE" b="1" kern="0" dirty="0">
                <a:solidFill>
                  <a:srgbClr val="6600FF"/>
                </a:solidFill>
              </a:rPr>
              <a:t>(Vega, 2012; Saravia, 2013).</a:t>
            </a:r>
            <a:endParaRPr lang="es-ES" b="1" kern="0" dirty="0">
              <a:solidFill>
                <a:srgbClr val="6600FF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8600" y="297359"/>
            <a:ext cx="8763000" cy="7694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5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sz="4400" dirty="0"/>
              <a:t>Llamado dentro del texto</a:t>
            </a:r>
          </a:p>
        </p:txBody>
      </p:sp>
    </p:spTree>
    <p:extLst>
      <p:ext uri="{BB962C8B-B14F-4D97-AF65-F5344CB8AC3E}">
        <p14:creationId xmlns:p14="http://schemas.microsoft.com/office/powerpoint/2010/main" val="3004270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28600" y="1484784"/>
            <a:ext cx="8763000" cy="4572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17463"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PE" sz="3600" kern="0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Quiroz-Dioses, R., </a:t>
            </a:r>
            <a:r>
              <a:rPr lang="es-PE" sz="3600" kern="0" dirty="0" err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Chavarry</a:t>
            </a:r>
            <a:r>
              <a:rPr lang="es-PE" sz="3600" kern="0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-Torres, P. y León-</a:t>
            </a:r>
            <a:r>
              <a:rPr lang="es-PE" sz="3600" kern="0" dirty="0" err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Jimenez</a:t>
            </a:r>
            <a:r>
              <a:rPr lang="es-PE" sz="3600" kern="0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, F. (2014).  </a:t>
            </a:r>
            <a:r>
              <a:rPr lang="es-PE" sz="3600" kern="0" dirty="0">
                <a:solidFill>
                  <a:srgbClr val="990099"/>
                </a:solidFill>
                <a:latin typeface="Times New Roman" pitchFamily="18" charset="0"/>
                <a:cs typeface="Times New Roman" pitchFamily="18" charset="0"/>
              </a:rPr>
              <a:t>Baja producción científica estudiantil y de docentes universitarios de investigación científica: un problema persistente.</a:t>
            </a:r>
            <a:r>
              <a:rPr lang="es-PE" sz="3600" kern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PE" sz="3600" i="1" kern="0" dirty="0" err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Rev</a:t>
            </a:r>
            <a:r>
              <a:rPr lang="es-PE" sz="3600" i="1" kern="0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 cuerpo </a:t>
            </a:r>
            <a:r>
              <a:rPr lang="es-PE" sz="3600" i="1" kern="0" dirty="0" err="1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méd</a:t>
            </a:r>
            <a:r>
              <a:rPr lang="es-PE" sz="3600" i="1" kern="0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 HNAAA</a:t>
            </a:r>
            <a:r>
              <a:rPr lang="es-PE" sz="3600" kern="0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,7(4), 58.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b="1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3600" kern="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8600" y="304800"/>
            <a:ext cx="8763000" cy="92333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4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sz="5400" dirty="0"/>
              <a:t>Artículo de revista </a:t>
            </a:r>
            <a:r>
              <a:rPr lang="es-MX" sz="5400" dirty="0"/>
              <a:t> 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138108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8915400" cy="92333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5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s-PE" dirty="0">
                <a:latin typeface="+mn-lt"/>
              </a:rPr>
              <a:t>NORMAS</a:t>
            </a:r>
            <a:endParaRPr lang="es-ES" dirty="0">
              <a:latin typeface="+mn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52400" y="1295400"/>
            <a:ext cx="8915400" cy="51816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17463" algn="just">
              <a:buFontTx/>
              <a:buNone/>
            </a:pPr>
            <a:r>
              <a:rPr lang="es-ES" sz="2400" b="1" kern="0" dirty="0">
                <a:solidFill>
                  <a:srgbClr val="FF0000"/>
                </a:solidFill>
              </a:rPr>
              <a:t>Ajedrez: </a:t>
            </a:r>
            <a:r>
              <a:rPr lang="es-ES" sz="2400" kern="0" dirty="0">
                <a:solidFill>
                  <a:srgbClr val="0066FF"/>
                </a:solidFill>
              </a:rPr>
              <a:t>El ajedrez no es un juego de azar, sino un juego racional, ya que cada jugador decidirá el movimiento de sus piezas en cada turno, razón por la cual tiene </a:t>
            </a:r>
            <a:r>
              <a:rPr lang="es-ES" sz="2400" b="1" kern="0" dirty="0">
                <a:solidFill>
                  <a:srgbClr val="FF0000"/>
                </a:solidFill>
              </a:rPr>
              <a:t>normas</a:t>
            </a:r>
            <a:r>
              <a:rPr lang="es-ES" sz="2400" b="1" kern="0" dirty="0"/>
              <a:t> </a:t>
            </a:r>
            <a:r>
              <a:rPr lang="es-ES" sz="2400" kern="0" dirty="0">
                <a:solidFill>
                  <a:srgbClr val="0066FF"/>
                </a:solidFill>
              </a:rPr>
              <a:t>para ubicar y mover las piezas en el tablero.</a:t>
            </a:r>
          </a:p>
        </p:txBody>
      </p:sp>
      <p:pic>
        <p:nvPicPr>
          <p:cNvPr id="8" name="Picture 5" descr="tablero ajedrez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3140968"/>
            <a:ext cx="2880320" cy="2880320"/>
          </a:xfrm>
          <a:prstGeom prst="rect">
            <a:avLst/>
          </a:prstGeom>
        </p:spPr>
      </p:pic>
      <p:pic>
        <p:nvPicPr>
          <p:cNvPr id="9" name="Picture 6" descr="alfil ajedrez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064" y="3140968"/>
            <a:ext cx="2791197" cy="27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1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52400" y="274638"/>
            <a:ext cx="8839200" cy="83099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5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z="4800" dirty="0"/>
              <a:t>LIBROS</a:t>
            </a:r>
            <a:endParaRPr lang="es-ES" sz="48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52400" y="1371600"/>
            <a:ext cx="5029200" cy="4752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70000"/>
              </a:lnSpc>
              <a:buClr>
                <a:srgbClr val="CC0000"/>
              </a:buClr>
              <a:buNone/>
            </a:pPr>
            <a:r>
              <a:rPr lang="es-ES" kern="0" dirty="0">
                <a:solidFill>
                  <a:srgbClr val="CC0000"/>
                </a:solidFill>
                <a:cs typeface="Times New Roman" pitchFamily="18" charset="0"/>
              </a:rPr>
              <a:t>Apellido, inicial. (Año). </a:t>
            </a:r>
            <a:r>
              <a:rPr lang="es-ES" i="1" kern="0" dirty="0">
                <a:solidFill>
                  <a:srgbClr val="CC0000"/>
                </a:solidFill>
                <a:cs typeface="Times New Roman" pitchFamily="18" charset="0"/>
              </a:rPr>
              <a:t>Título del libro</a:t>
            </a:r>
            <a:r>
              <a:rPr lang="es-ES" kern="0" dirty="0">
                <a:solidFill>
                  <a:srgbClr val="CC0000"/>
                </a:solidFill>
                <a:cs typeface="Times New Roman" pitchFamily="18" charset="0"/>
              </a:rPr>
              <a:t>. (páginas). Ciudad. Editorial.</a:t>
            </a:r>
          </a:p>
          <a:p>
            <a:pPr marL="0" indent="0">
              <a:lnSpc>
                <a:spcPct val="170000"/>
              </a:lnSpc>
              <a:buClr>
                <a:srgbClr val="CC0000"/>
              </a:buClr>
              <a:buNone/>
            </a:pPr>
            <a:endParaRPr lang="es-ES_tradnl" sz="1600" kern="0" dirty="0">
              <a:solidFill>
                <a:srgbClr val="008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70000"/>
              </a:lnSpc>
              <a:buClr>
                <a:srgbClr val="CC0000"/>
              </a:buClr>
              <a:buNone/>
            </a:pPr>
            <a:r>
              <a:rPr lang="es-ES_tradnl" kern="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Jiménez, S</a:t>
            </a:r>
            <a:r>
              <a:rPr lang="es-ES_tradnl" kern="0" dirty="0">
                <a:latin typeface="Times New Roman" pitchFamily="18" charset="0"/>
                <a:cs typeface="Times New Roman" pitchFamily="18" charset="0"/>
              </a:rPr>
              <a:t>. (2013).  </a:t>
            </a:r>
            <a:r>
              <a:rPr lang="es-ES_tradnl" i="1" kern="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Interpretación clínica del electrocardiograma</a:t>
            </a:r>
            <a:r>
              <a:rPr lang="es-ES_tradnl" kern="0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s-ES_tradnl" kern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kern="0" dirty="0"/>
              <a:t>pp. 87).</a:t>
            </a:r>
            <a:r>
              <a:rPr lang="es-ES_tradnl" kern="0" dirty="0">
                <a:solidFill>
                  <a:srgbClr val="1822E6"/>
                </a:solidFill>
                <a:latin typeface="Times New Roman" pitchFamily="18" charset="0"/>
                <a:cs typeface="Times New Roman" pitchFamily="18" charset="0"/>
              </a:rPr>
              <a:t>Bucaramanga</a:t>
            </a:r>
            <a:r>
              <a:rPr lang="es-ES_tradnl" kern="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s-ES_tradnl" kern="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Publicaciones UIS</a:t>
            </a:r>
            <a:r>
              <a:rPr lang="es-ES_tradnl" kern="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686" y="1371600"/>
            <a:ext cx="3782114" cy="475252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453392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52400" y="274638"/>
            <a:ext cx="8839200" cy="83099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48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err="1"/>
              <a:t>Capítulo</a:t>
            </a:r>
            <a:r>
              <a:rPr lang="en-US" dirty="0"/>
              <a:t> de un </a:t>
            </a:r>
            <a:r>
              <a:rPr lang="en-US" dirty="0" err="1"/>
              <a:t>libro</a:t>
            </a:r>
            <a:endParaRPr lang="es-E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52400" y="1268760"/>
            <a:ext cx="8839200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en-US" sz="2600" b="1" kern="0" dirty="0">
                <a:solidFill>
                  <a:srgbClr val="FF0000"/>
                </a:solidFill>
                <a:cs typeface="Times New Roman" pitchFamily="18" charset="0"/>
              </a:rPr>
              <a:t>TIENE DOS PARTES DEFINIDAS: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endParaRPr lang="en-US" sz="2600" b="1" kern="0" dirty="0">
              <a:cs typeface="Times New Roman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en-US" sz="2600" b="1" kern="0" dirty="0">
                <a:cs typeface="Times New Roman" pitchFamily="18" charset="0"/>
              </a:rPr>
              <a:t>1) </a:t>
            </a:r>
            <a:r>
              <a:rPr lang="es-PE" sz="2600" b="1" kern="0" dirty="0">
                <a:solidFill>
                  <a:srgbClr val="FF0000"/>
                </a:solidFill>
                <a:cs typeface="Times New Roman" pitchFamily="18" charset="0"/>
              </a:rPr>
              <a:t>Contribución (Capítulo</a:t>
            </a:r>
            <a:r>
              <a:rPr lang="en-US" sz="2600" b="1" kern="0" dirty="0">
                <a:solidFill>
                  <a:srgbClr val="FF0000"/>
                </a:solidFill>
                <a:cs typeface="Times New Roman" pitchFamily="18" charset="0"/>
              </a:rPr>
              <a:t>).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endParaRPr lang="en-US" sz="2600" b="1" kern="0" dirty="0">
              <a:cs typeface="Times New Roman" pitchFamily="18" charset="0"/>
            </a:endParaRP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en-US" sz="2600" b="1" kern="0" dirty="0">
                <a:cs typeface="Times New Roman" pitchFamily="18" charset="0"/>
              </a:rPr>
              <a:t>2)   </a:t>
            </a:r>
            <a:r>
              <a:rPr lang="en-US" sz="2600" b="1" kern="0" dirty="0" err="1">
                <a:solidFill>
                  <a:srgbClr val="1822E6"/>
                </a:solidFill>
                <a:cs typeface="Times New Roman" pitchFamily="18" charset="0"/>
              </a:rPr>
              <a:t>Monografía</a:t>
            </a:r>
            <a:r>
              <a:rPr lang="en-US" sz="2600" b="1" kern="0" dirty="0">
                <a:solidFill>
                  <a:srgbClr val="1822E6"/>
                </a:solidFill>
                <a:cs typeface="Times New Roman" pitchFamily="18" charset="0"/>
              </a:rPr>
              <a:t> (</a:t>
            </a:r>
            <a:r>
              <a:rPr lang="en-US" sz="2600" b="1" kern="0" dirty="0" err="1">
                <a:solidFill>
                  <a:srgbClr val="1822E6"/>
                </a:solidFill>
                <a:cs typeface="Times New Roman" pitchFamily="18" charset="0"/>
              </a:rPr>
              <a:t>Libro</a:t>
            </a:r>
            <a:r>
              <a:rPr lang="en-US" sz="2600" b="1" kern="0" dirty="0">
                <a:solidFill>
                  <a:srgbClr val="1822E6"/>
                </a:solidFill>
                <a:cs typeface="Times New Roman" pitchFamily="18" charset="0"/>
              </a:rPr>
              <a:t>)</a:t>
            </a:r>
          </a:p>
          <a:p>
            <a:pPr algn="just" eaLnBrk="1" hangingPunct="1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endParaRPr lang="en-US" sz="2600" b="1" kern="0" dirty="0">
              <a:solidFill>
                <a:srgbClr val="CC0000"/>
              </a:solidFill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es-PE" sz="2600" kern="0" dirty="0">
                <a:solidFill>
                  <a:srgbClr val="FF0000"/>
                </a:solidFill>
                <a:cs typeface="Times New Roman" pitchFamily="18" charset="0"/>
              </a:rPr>
              <a:t>Fort, J. &amp; </a:t>
            </a:r>
            <a:r>
              <a:rPr lang="es-PE" sz="2600" kern="0" dirty="0" err="1">
                <a:solidFill>
                  <a:srgbClr val="FF0000"/>
                </a:solidFill>
                <a:cs typeface="Times New Roman" pitchFamily="18" charset="0"/>
              </a:rPr>
              <a:t>Piera</a:t>
            </a:r>
            <a:r>
              <a:rPr lang="es-PE" sz="2600" kern="0" dirty="0">
                <a:solidFill>
                  <a:srgbClr val="FF0000"/>
                </a:solidFill>
                <a:cs typeface="Times New Roman" pitchFamily="18" charset="0"/>
              </a:rPr>
              <a:t>, L. (2013) Anticoagulación y </a:t>
            </a:r>
            <a:r>
              <a:rPr lang="es-PE" sz="2600" kern="0" dirty="0" err="1">
                <a:solidFill>
                  <a:srgbClr val="FF0000"/>
                </a:solidFill>
                <a:cs typeface="Times New Roman" pitchFamily="18" charset="0"/>
              </a:rPr>
              <a:t>fibrinolisis</a:t>
            </a:r>
            <a:r>
              <a:rPr lang="es-PE" sz="2600" kern="0" dirty="0">
                <a:cs typeface="Times New Roman" pitchFamily="18" charset="0"/>
              </a:rPr>
              <a:t>. En: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es-PE" sz="2600" kern="0" dirty="0">
                <a:solidFill>
                  <a:srgbClr val="0114C9"/>
                </a:solidFill>
                <a:cs typeface="Times New Roman" pitchFamily="18" charset="0"/>
              </a:rPr>
              <a:t>R. </a:t>
            </a:r>
            <a:r>
              <a:rPr lang="es-PE" sz="2600" kern="0" dirty="0" err="1">
                <a:solidFill>
                  <a:srgbClr val="0114C9"/>
                </a:solidFill>
                <a:cs typeface="Times New Roman" pitchFamily="18" charset="0"/>
              </a:rPr>
              <a:t>Jofre</a:t>
            </a:r>
            <a:r>
              <a:rPr lang="es-PE" sz="2600" kern="0" dirty="0">
                <a:solidFill>
                  <a:srgbClr val="0114C9"/>
                </a:solidFill>
                <a:cs typeface="Times New Roman" pitchFamily="18" charset="0"/>
              </a:rPr>
              <a:t>, L. López, J. </a:t>
            </a:r>
            <a:r>
              <a:rPr lang="es-PE" sz="2600" kern="0" dirty="0" err="1">
                <a:solidFill>
                  <a:srgbClr val="0114C9"/>
                </a:solidFill>
                <a:cs typeface="Times New Roman" pitchFamily="18" charset="0"/>
              </a:rPr>
              <a:t>Luño</a:t>
            </a:r>
            <a:r>
              <a:rPr lang="es-PE" sz="2600" kern="0" dirty="0">
                <a:solidFill>
                  <a:srgbClr val="0114C9"/>
                </a:solidFill>
                <a:cs typeface="Times New Roman" pitchFamily="18" charset="0"/>
              </a:rPr>
              <a:t>,  R. Pérez &amp; P. Rodríguez. (eds.).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es-PE" sz="2600" i="1" kern="0" dirty="0">
                <a:solidFill>
                  <a:srgbClr val="0114C9"/>
                </a:solidFill>
                <a:cs typeface="Times New Roman" pitchFamily="18" charset="0"/>
              </a:rPr>
              <a:t>Tratado de hemodiálisis</a:t>
            </a:r>
            <a:r>
              <a:rPr lang="es-PE" sz="2600" kern="0" dirty="0">
                <a:solidFill>
                  <a:srgbClr val="0114C9"/>
                </a:solidFill>
                <a:cs typeface="Times New Roman" pitchFamily="18" charset="0"/>
              </a:rPr>
              <a:t>. (2da Edición, </a:t>
            </a:r>
            <a:r>
              <a:rPr lang="es-PE" sz="2600" i="1" kern="0" dirty="0">
                <a:solidFill>
                  <a:srgbClr val="0114C9"/>
                </a:solidFill>
                <a:cs typeface="Times New Roman" pitchFamily="18" charset="0"/>
              </a:rPr>
              <a:t>pp. 201-11</a:t>
            </a:r>
            <a:r>
              <a:rPr lang="es-PE" sz="2600" kern="0" dirty="0">
                <a:solidFill>
                  <a:srgbClr val="0114C9"/>
                </a:solidFill>
                <a:cs typeface="Times New Roman" pitchFamily="18" charset="0"/>
              </a:rPr>
              <a:t>). Barcelona: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Tx/>
              <a:buNone/>
              <a:defRPr/>
            </a:pPr>
            <a:r>
              <a:rPr lang="es-PE" sz="2600" kern="0" dirty="0">
                <a:solidFill>
                  <a:srgbClr val="0114C9"/>
                </a:solidFill>
                <a:cs typeface="Times New Roman" pitchFamily="18" charset="0"/>
              </a:rPr>
              <a:t>Editorial Médica </a:t>
            </a:r>
            <a:r>
              <a:rPr lang="es-PE" sz="2600" kern="0" dirty="0" err="1">
                <a:solidFill>
                  <a:srgbClr val="0114C9"/>
                </a:solidFill>
                <a:cs typeface="Times New Roman" pitchFamily="18" charset="0"/>
              </a:rPr>
              <a:t>JimsSL</a:t>
            </a:r>
            <a:r>
              <a:rPr lang="es-PE" sz="2600" kern="0" dirty="0">
                <a:solidFill>
                  <a:srgbClr val="0114C9"/>
                </a:solidFill>
                <a:cs typeface="Times New Roman" pitchFamily="18" charset="0"/>
              </a:rPr>
              <a:t>.</a:t>
            </a:r>
            <a:endParaRPr lang="es-ES" sz="2800" b="1" kern="0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80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Marcador de contenido"/>
          <p:cNvSpPr txBox="1">
            <a:spLocks/>
          </p:cNvSpPr>
          <p:nvPr/>
        </p:nvSpPr>
        <p:spPr bwMode="auto">
          <a:xfrm>
            <a:off x="152400" y="1295400"/>
            <a:ext cx="8839200" cy="53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PE" kern="0" dirty="0">
                <a:solidFill>
                  <a:srgbClr val="FF0000"/>
                </a:solidFill>
              </a:rPr>
              <a:t>Bastos, F.M</a:t>
            </a:r>
            <a:r>
              <a:rPr lang="es-PE" kern="0" dirty="0"/>
              <a:t>. (2009).</a:t>
            </a:r>
            <a:r>
              <a:rPr lang="es-PE" i="1" kern="0" dirty="0" err="1">
                <a:solidFill>
                  <a:srgbClr val="0114C9"/>
                </a:solidFill>
              </a:rPr>
              <a:t>Tecnologia</a:t>
            </a:r>
            <a:r>
              <a:rPr lang="es-PE" i="1" kern="0" dirty="0">
                <a:solidFill>
                  <a:srgbClr val="0114C9"/>
                </a:solidFill>
              </a:rPr>
              <a:t> de </a:t>
            </a:r>
            <a:r>
              <a:rPr lang="es-PE" i="1" kern="0" dirty="0" err="1">
                <a:solidFill>
                  <a:srgbClr val="0114C9"/>
                </a:solidFill>
              </a:rPr>
              <a:t>Informação</a:t>
            </a:r>
            <a:r>
              <a:rPr lang="es-PE" i="1" kern="0" dirty="0">
                <a:solidFill>
                  <a:srgbClr val="0114C9"/>
                </a:solidFill>
              </a:rPr>
              <a:t> e </a:t>
            </a:r>
            <a:r>
              <a:rPr lang="es-PE" i="1" kern="0" dirty="0" err="1">
                <a:solidFill>
                  <a:srgbClr val="0114C9"/>
                </a:solidFill>
              </a:rPr>
              <a:t>Comunicação</a:t>
            </a:r>
            <a:r>
              <a:rPr lang="es-PE" i="1" kern="0" dirty="0">
                <a:solidFill>
                  <a:srgbClr val="0114C9"/>
                </a:solidFill>
              </a:rPr>
              <a:t> </a:t>
            </a:r>
            <a:r>
              <a:rPr lang="es-PE" i="1" kern="0" dirty="0" err="1">
                <a:solidFill>
                  <a:srgbClr val="0114C9"/>
                </a:solidFill>
              </a:rPr>
              <a:t>em</a:t>
            </a:r>
            <a:r>
              <a:rPr lang="es-PE" i="1" kern="0" dirty="0">
                <a:solidFill>
                  <a:srgbClr val="0114C9"/>
                </a:solidFill>
              </a:rPr>
              <a:t> bibliotecas: </a:t>
            </a:r>
            <a:r>
              <a:rPr lang="es-PE" i="1" kern="0" dirty="0" err="1">
                <a:solidFill>
                  <a:srgbClr val="0114C9"/>
                </a:solidFill>
              </a:rPr>
              <a:t>processos</a:t>
            </a:r>
            <a:r>
              <a:rPr lang="es-PE" i="1" kern="0" dirty="0">
                <a:solidFill>
                  <a:srgbClr val="0114C9"/>
                </a:solidFill>
              </a:rPr>
              <a:t> evolutivos, impactos e </a:t>
            </a:r>
            <a:r>
              <a:rPr lang="es-PE" i="1" kern="0" dirty="0" err="1">
                <a:solidFill>
                  <a:srgbClr val="0114C9"/>
                </a:solidFill>
              </a:rPr>
              <a:t>tendências</a:t>
            </a:r>
            <a:r>
              <a:rPr lang="es-PE" kern="0" dirty="0">
                <a:solidFill>
                  <a:srgbClr val="0114C9"/>
                </a:solidFill>
              </a:rPr>
              <a:t>. </a:t>
            </a:r>
            <a:r>
              <a:rPr lang="es-PE" kern="0" dirty="0">
                <a:solidFill>
                  <a:schemeClr val="bg2">
                    <a:lumMod val="25000"/>
                  </a:schemeClr>
                </a:solidFill>
              </a:rPr>
              <a:t>Tese </a:t>
            </a:r>
            <a:r>
              <a:rPr lang="es-PE" kern="0" dirty="0" err="1">
                <a:solidFill>
                  <a:schemeClr val="bg2">
                    <a:lumMod val="25000"/>
                  </a:schemeClr>
                </a:solidFill>
              </a:rPr>
              <a:t>Doutorado</a:t>
            </a:r>
            <a:r>
              <a:rPr lang="es-PE" kern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PE" kern="0" dirty="0" err="1">
                <a:solidFill>
                  <a:schemeClr val="bg2">
                    <a:lumMod val="25000"/>
                  </a:schemeClr>
                </a:solidFill>
              </a:rPr>
              <a:t>em</a:t>
            </a:r>
            <a:r>
              <a:rPr lang="es-PE" kern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PE" kern="0" dirty="0" err="1">
                <a:solidFill>
                  <a:schemeClr val="bg2">
                    <a:lumMod val="25000"/>
                  </a:schemeClr>
                </a:solidFill>
              </a:rPr>
              <a:t>Ciência</a:t>
            </a:r>
            <a:r>
              <a:rPr lang="es-PE" kern="0" dirty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s-PE" kern="0" dirty="0" err="1">
                <a:solidFill>
                  <a:schemeClr val="bg2">
                    <a:lumMod val="25000"/>
                  </a:schemeClr>
                </a:solidFill>
              </a:rPr>
              <a:t>Informação</a:t>
            </a:r>
            <a:r>
              <a:rPr lang="es-PE" kern="0" dirty="0"/>
              <a:t>. </a:t>
            </a:r>
            <a:r>
              <a:rPr lang="es-PE" kern="0" dirty="0" err="1"/>
              <a:t>Universidade</a:t>
            </a:r>
            <a:r>
              <a:rPr lang="es-PE" kern="0" dirty="0"/>
              <a:t> Estadual Paulista </a:t>
            </a:r>
            <a:r>
              <a:rPr lang="es-PE" kern="0" dirty="0" err="1"/>
              <a:t>Júlio</a:t>
            </a:r>
            <a:r>
              <a:rPr lang="es-PE" kern="0" dirty="0"/>
              <a:t> de </a:t>
            </a:r>
            <a:r>
              <a:rPr lang="es-PE" kern="0" dirty="0" err="1"/>
              <a:t>Mesquita</a:t>
            </a:r>
            <a:r>
              <a:rPr lang="es-PE" kern="0" dirty="0"/>
              <a:t> </a:t>
            </a:r>
            <a:r>
              <a:rPr lang="es-PE" kern="0" dirty="0" err="1"/>
              <a:t>Filho</a:t>
            </a:r>
            <a:r>
              <a:rPr lang="es-PE" kern="0" dirty="0"/>
              <a:t>. </a:t>
            </a:r>
            <a:r>
              <a:rPr lang="es-PE" kern="0" dirty="0">
                <a:solidFill>
                  <a:srgbClr val="FF0000"/>
                </a:solidFill>
              </a:rPr>
              <a:t>Sao Paulo, Brasil.</a:t>
            </a:r>
            <a:r>
              <a:rPr lang="es-PE" kern="0" dirty="0"/>
              <a:t> 45-55 pp.</a:t>
            </a:r>
          </a:p>
          <a:p>
            <a:endParaRPr lang="es-ES" kern="0" dirty="0"/>
          </a:p>
          <a:p>
            <a:pPr marL="0" indent="0">
              <a:buNone/>
            </a:pPr>
            <a:r>
              <a:rPr lang="es-ES" b="1" kern="0" dirty="0">
                <a:solidFill>
                  <a:srgbClr val="C00000"/>
                </a:solidFill>
              </a:rPr>
              <a:t>Autor.</a:t>
            </a:r>
            <a:r>
              <a:rPr lang="es-ES" kern="0" dirty="0"/>
              <a:t> (</a:t>
            </a:r>
            <a:r>
              <a:rPr lang="es-ES" kern="0" dirty="0">
                <a:solidFill>
                  <a:srgbClr val="C00000"/>
                </a:solidFill>
              </a:rPr>
              <a:t>Año).</a:t>
            </a:r>
            <a:r>
              <a:rPr lang="es-ES" kern="0" dirty="0"/>
              <a:t> </a:t>
            </a:r>
            <a:r>
              <a:rPr lang="es-ES" i="1" kern="0" dirty="0">
                <a:solidFill>
                  <a:srgbClr val="1822E6"/>
                </a:solidFill>
              </a:rPr>
              <a:t>Título de tesis</a:t>
            </a:r>
            <a:r>
              <a:rPr lang="es-ES" kern="0" dirty="0"/>
              <a:t>. </a:t>
            </a:r>
            <a:r>
              <a:rPr lang="es-ES" b="1" kern="0" dirty="0">
                <a:solidFill>
                  <a:schemeClr val="accent6">
                    <a:lumMod val="50000"/>
                  </a:schemeClr>
                </a:solidFill>
              </a:rPr>
              <a:t>Grado académico. </a:t>
            </a:r>
            <a:r>
              <a:rPr lang="es-ES" b="1" kern="0" dirty="0"/>
              <a:t>Institución que otorga el grado. </a:t>
            </a:r>
            <a:r>
              <a:rPr lang="es-ES" kern="0" dirty="0">
                <a:solidFill>
                  <a:srgbClr val="FF0000"/>
                </a:solidFill>
              </a:rPr>
              <a:t>Ciudad, País.</a:t>
            </a:r>
            <a:r>
              <a:rPr lang="es-ES" kern="0" dirty="0"/>
              <a:t> </a:t>
            </a:r>
            <a:r>
              <a:rPr lang="es-ES" b="1" kern="0" dirty="0"/>
              <a:t>Número de las paginas consultadas</a:t>
            </a:r>
            <a:r>
              <a:rPr lang="es-ES" kern="0" dirty="0"/>
              <a:t> pp.</a:t>
            </a:r>
          </a:p>
        </p:txBody>
      </p:sp>
      <p:sp>
        <p:nvSpPr>
          <p:cNvPr id="3" name="1 Título"/>
          <p:cNvSpPr txBox="1">
            <a:spLocks/>
          </p:cNvSpPr>
          <p:nvPr/>
        </p:nvSpPr>
        <p:spPr bwMode="auto">
          <a:xfrm>
            <a:off x="152400" y="285750"/>
            <a:ext cx="8839200" cy="83099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48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dirty="0"/>
              <a:t>Tesis Universitaria</a:t>
            </a:r>
          </a:p>
        </p:txBody>
      </p:sp>
    </p:spTree>
    <p:extLst>
      <p:ext uri="{BB962C8B-B14F-4D97-AF65-F5344CB8AC3E}">
        <p14:creationId xmlns:p14="http://schemas.microsoft.com/office/powerpoint/2010/main" val="1158865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52400" y="297359"/>
            <a:ext cx="8763000" cy="7694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48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z="4400" dirty="0" err="1"/>
              <a:t>Ponencia</a:t>
            </a:r>
            <a:r>
              <a:rPr lang="en-US" sz="4400" dirty="0"/>
              <a:t> </a:t>
            </a:r>
            <a:r>
              <a:rPr lang="en-US" sz="4400" dirty="0" err="1"/>
              <a:t>presentada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Congreso</a:t>
            </a:r>
            <a:r>
              <a:rPr lang="en-US" sz="4400" dirty="0"/>
              <a:t> </a:t>
            </a:r>
            <a:endParaRPr lang="es-ES" sz="44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52400" y="1371600"/>
            <a:ext cx="874008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 eaLnBrk="1" hangingPunct="1">
              <a:lnSpc>
                <a:spcPct val="90000"/>
              </a:lnSpc>
              <a:buFontTx/>
              <a:buNone/>
              <a:defRPr/>
            </a:pPr>
            <a:r>
              <a:rPr lang="es-ES" sz="3600" kern="0" dirty="0">
                <a:solidFill>
                  <a:srgbClr val="FF0000"/>
                </a:solidFill>
              </a:rPr>
              <a:t>Arcos, D., Suarez, A., Zapata, W &amp; Arcos D. (2013, octubre).</a:t>
            </a:r>
            <a:r>
              <a:rPr lang="es-ES" sz="3600" kern="0" dirty="0"/>
              <a:t> </a:t>
            </a:r>
            <a:r>
              <a:rPr lang="es-ES" sz="3600" i="1" kern="0" dirty="0"/>
              <a:t>Mortalidad materna en el Hospital Maternidad de Lima (1978-1985). </a:t>
            </a:r>
            <a:r>
              <a:rPr lang="es-ES" sz="3600" kern="0" dirty="0">
                <a:solidFill>
                  <a:srgbClr val="002060"/>
                </a:solidFill>
              </a:rPr>
              <a:t>VII Jornada Bolivariana de Obstetricia y Ginecología</a:t>
            </a:r>
            <a:r>
              <a:rPr lang="es-ES" sz="3600" kern="0" dirty="0"/>
              <a:t>. Lima, Perú.</a:t>
            </a:r>
          </a:p>
        </p:txBody>
      </p:sp>
    </p:spTree>
    <p:extLst>
      <p:ext uri="{BB962C8B-B14F-4D97-AF65-F5344CB8AC3E}">
        <p14:creationId xmlns:p14="http://schemas.microsoft.com/office/powerpoint/2010/main" val="20041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52400" y="152400"/>
            <a:ext cx="8839200" cy="64633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4400" b="1">
                <a:solidFill>
                  <a:srgbClr val="FF000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s-ES" sz="3600" dirty="0"/>
              <a:t>Artículo de revista publicado en internet</a:t>
            </a:r>
            <a:r>
              <a:rPr lang="es-MX" sz="3600" dirty="0"/>
              <a:t> </a:t>
            </a:r>
            <a:endParaRPr lang="es-ES" sz="36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52400" y="990600"/>
            <a:ext cx="8839200" cy="510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MX" sz="2800" kern="0" dirty="0">
                <a:solidFill>
                  <a:srgbClr val="CC0000"/>
                </a:solidFill>
                <a:cs typeface="Times New Roman" pitchFamily="18" charset="0"/>
              </a:rPr>
              <a:t>Citar </a:t>
            </a:r>
            <a:r>
              <a:rPr lang="es-ES" sz="2800" kern="0" dirty="0">
                <a:solidFill>
                  <a:srgbClr val="CC0000"/>
                </a:solidFill>
                <a:cs typeface="Times New Roman" pitchFamily="18" charset="0"/>
              </a:rPr>
              <a:t>como en el caso de artículo de revista </a:t>
            </a:r>
            <a:r>
              <a:rPr lang="es-ES" sz="2800" kern="0" dirty="0">
                <a:solidFill>
                  <a:schemeClr val="accent2"/>
                </a:solidFill>
                <a:cs typeface="Times New Roman" pitchFamily="18" charset="0"/>
              </a:rPr>
              <a:t>(Nombre del autor seguido del título</a:t>
            </a:r>
            <a:r>
              <a:rPr lang="es-ES" sz="2800" kern="0" dirty="0">
                <a:solidFill>
                  <a:srgbClr val="CC0000"/>
                </a:solidFill>
                <a:cs typeface="Times New Roman" pitchFamily="18" charset="0"/>
              </a:rPr>
              <a:t>), pero colocando:  </a:t>
            </a:r>
            <a:r>
              <a:rPr lang="es-ES" sz="2800" b="1" kern="0" dirty="0">
                <a:solidFill>
                  <a:srgbClr val="CC0000"/>
                </a:solidFill>
                <a:cs typeface="Times New Roman" pitchFamily="18" charset="0"/>
              </a:rPr>
              <a:t>la fecha en la cual fue observado</a:t>
            </a:r>
            <a:r>
              <a:rPr lang="es-ES" sz="2800" kern="0" dirty="0">
                <a:solidFill>
                  <a:srgbClr val="CC0000"/>
                </a:solidFill>
                <a:cs typeface="Times New Roman" pitchFamily="18" charset="0"/>
              </a:rPr>
              <a:t>:</a:t>
            </a:r>
          </a:p>
          <a:p>
            <a:pPr marL="0" indent="17463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PE" sz="1800" kern="0" dirty="0">
              <a:latin typeface="Times New Roman" pitchFamily="18" charset="0"/>
              <a:cs typeface="Times New Roman" pitchFamily="18" charset="0"/>
            </a:endParaRPr>
          </a:p>
          <a:p>
            <a:pPr marL="0" indent="17463"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PE" sz="2400" kern="0" dirty="0">
                <a:latin typeface="Times New Roman" pitchFamily="18" charset="0"/>
                <a:cs typeface="Times New Roman" pitchFamily="18" charset="0"/>
              </a:rPr>
              <a:t>Quiroz-Dioses, R., </a:t>
            </a:r>
            <a:r>
              <a:rPr lang="es-PE" sz="2400" kern="0" dirty="0" err="1">
                <a:latin typeface="Times New Roman" pitchFamily="18" charset="0"/>
                <a:cs typeface="Times New Roman" pitchFamily="18" charset="0"/>
              </a:rPr>
              <a:t>Chavarry</a:t>
            </a:r>
            <a:r>
              <a:rPr lang="es-PE" sz="2400" kern="0" dirty="0">
                <a:latin typeface="Times New Roman" pitchFamily="18" charset="0"/>
                <a:cs typeface="Times New Roman" pitchFamily="18" charset="0"/>
              </a:rPr>
              <a:t>-Torres, P. y León-</a:t>
            </a:r>
            <a:r>
              <a:rPr lang="es-PE" sz="2400" kern="0" dirty="0" err="1">
                <a:latin typeface="Times New Roman" pitchFamily="18" charset="0"/>
                <a:cs typeface="Times New Roman" pitchFamily="18" charset="0"/>
              </a:rPr>
              <a:t>Jimenez</a:t>
            </a:r>
            <a:r>
              <a:rPr lang="es-PE" sz="2400" kern="0" dirty="0">
                <a:latin typeface="Times New Roman" pitchFamily="18" charset="0"/>
                <a:cs typeface="Times New Roman" pitchFamily="18" charset="0"/>
              </a:rPr>
              <a:t>, F. (2014). </a:t>
            </a:r>
            <a:r>
              <a:rPr lang="es-PE" sz="2400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Baja producción científica estudiantil y de docentes universitarios de investigación científica: un problema persistente. </a:t>
            </a:r>
            <a:r>
              <a:rPr lang="es-PE" sz="2400" i="1" kern="0" dirty="0" err="1">
                <a:solidFill>
                  <a:srgbClr val="0114C9"/>
                </a:solidFill>
                <a:latin typeface="Times New Roman" pitchFamily="18" charset="0"/>
                <a:cs typeface="Times New Roman" pitchFamily="18" charset="0"/>
              </a:rPr>
              <a:t>Rev</a:t>
            </a:r>
            <a:r>
              <a:rPr lang="es-PE" sz="2400" i="1" kern="0" dirty="0">
                <a:solidFill>
                  <a:srgbClr val="0114C9"/>
                </a:solidFill>
                <a:latin typeface="Times New Roman" pitchFamily="18" charset="0"/>
                <a:cs typeface="Times New Roman" pitchFamily="18" charset="0"/>
              </a:rPr>
              <a:t> cuerpo </a:t>
            </a:r>
            <a:r>
              <a:rPr lang="es-PE" sz="2400" i="1" kern="0" dirty="0" err="1">
                <a:solidFill>
                  <a:srgbClr val="0114C9"/>
                </a:solidFill>
                <a:latin typeface="Times New Roman" pitchFamily="18" charset="0"/>
                <a:cs typeface="Times New Roman" pitchFamily="18" charset="0"/>
              </a:rPr>
              <a:t>méd</a:t>
            </a:r>
            <a:r>
              <a:rPr lang="es-PE" sz="2400" i="1" kern="0" dirty="0">
                <a:solidFill>
                  <a:srgbClr val="0114C9"/>
                </a:solidFill>
                <a:latin typeface="Times New Roman" pitchFamily="18" charset="0"/>
                <a:cs typeface="Times New Roman" pitchFamily="18" charset="0"/>
              </a:rPr>
              <a:t> HNAAA</a:t>
            </a:r>
            <a:r>
              <a:rPr lang="es-PE" sz="2400" kern="0" dirty="0">
                <a:solidFill>
                  <a:srgbClr val="0114C9"/>
                </a:solidFill>
                <a:latin typeface="Times New Roman" pitchFamily="18" charset="0"/>
                <a:cs typeface="Times New Roman" pitchFamily="18" charset="0"/>
              </a:rPr>
              <a:t>,7(4), 58. Disponible en Internet en:</a:t>
            </a:r>
          </a:p>
          <a:p>
            <a:pPr marL="0" indent="17463" algn="just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r>
              <a:rPr lang="es-PE" sz="2400" b="1" dirty="0">
                <a:solidFill>
                  <a:srgbClr val="002060"/>
                </a:solidFill>
              </a:rPr>
              <a:t>http://www.cmhnaaa.org.pe/pdf/v7-n4-2014/RCM-V7-N4-2014_pag58.pdf </a:t>
            </a:r>
            <a:r>
              <a:rPr lang="es-PE" sz="2400" kern="0" dirty="0"/>
              <a:t>(Fecha de acceso: </a:t>
            </a:r>
            <a:r>
              <a:rPr lang="es-PE" sz="2400" b="1" kern="0" dirty="0">
                <a:solidFill>
                  <a:srgbClr val="FF0000"/>
                </a:solidFill>
              </a:rPr>
              <a:t>22</a:t>
            </a:r>
            <a:r>
              <a:rPr lang="es-PE" sz="2400" b="1" kern="0" dirty="0">
                <a:solidFill>
                  <a:srgbClr val="FF3300"/>
                </a:solidFill>
              </a:rPr>
              <a:t> de abril del 2015</a:t>
            </a:r>
            <a:r>
              <a:rPr lang="es-PE" sz="1600" kern="0" dirty="0"/>
              <a:t>);</a:t>
            </a:r>
            <a:r>
              <a:rPr lang="es-PE" sz="2400" kern="0" dirty="0">
                <a:solidFill>
                  <a:srgbClr val="0114C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s-ES" sz="2400" kern="0" dirty="0"/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Clr>
                <a:srgbClr val="CC0000"/>
              </a:buClr>
              <a:buFontTx/>
              <a:buNone/>
            </a:pPr>
            <a:endParaRPr lang="es-ES" sz="2800" kern="0" dirty="0"/>
          </a:p>
        </p:txBody>
      </p:sp>
    </p:spTree>
    <p:extLst>
      <p:ext uri="{BB962C8B-B14F-4D97-AF65-F5344CB8AC3E}">
        <p14:creationId xmlns:p14="http://schemas.microsoft.com/office/powerpoint/2010/main" val="2318314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89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34" y="1"/>
            <a:ext cx="6980266" cy="636746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20734" y="6362981"/>
            <a:ext cx="698026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PE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SÍNTESIS PARA REFERENCIA APA – (Cisneros y </a:t>
            </a:r>
            <a:r>
              <a:rPr lang="es-PE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Olave</a:t>
            </a:r>
            <a:r>
              <a:rPr lang="es-PE" b="1" dirty="0">
                <a:solidFill>
                  <a:srgbClr val="FF0000"/>
                </a:solidFill>
                <a:latin typeface="Times New Roman" panose="02020603050405020304" pitchFamily="18" charset="0"/>
              </a:rPr>
              <a:t>, 2016).</a:t>
            </a:r>
            <a:endParaRPr lang="es-P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2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-47598"/>
            <a:ext cx="4876799" cy="69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59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-61766"/>
            <a:ext cx="4724400" cy="672470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33600" y="6477000"/>
            <a:ext cx="4724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PE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ERRORES FRECUENTES EN REFERENCIA BIBLIOGRÁFICA (Cisneros y </a:t>
            </a:r>
            <a:r>
              <a:rPr lang="es-PE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Olave</a:t>
            </a:r>
            <a:r>
              <a:rPr lang="es-PE" b="1" dirty="0">
                <a:solidFill>
                  <a:srgbClr val="FF0000"/>
                </a:solidFill>
                <a:latin typeface="Times New Roman" panose="02020603050405020304" pitchFamily="18" charset="0"/>
              </a:rPr>
              <a:t>, 2016).</a:t>
            </a:r>
            <a:endParaRPr lang="es-P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518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76200" y="76200"/>
            <a:ext cx="89699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PE" sz="3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Estructura estándar de una tabla</a:t>
            </a:r>
            <a:endParaRPr lang="es-PE" sz="3200" b="1" dirty="0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762000"/>
            <a:ext cx="8969901" cy="3429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6199" y="4267200"/>
            <a:ext cx="8969901" cy="24468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s-PE" sz="1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Número y título: </a:t>
            </a:r>
            <a:r>
              <a:rPr 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Indica el número de la tabla y explica su contenido.</a:t>
            </a:r>
          </a:p>
          <a:p>
            <a:pPr marL="228600" indent="-228600">
              <a:buAutoNum type="arabicPeriod"/>
            </a:pPr>
            <a:r>
              <a:rPr lang="es-PE" sz="1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Encabezamiento de las columnas: </a:t>
            </a:r>
            <a:r>
              <a:rPr 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Contenido de las columnas.</a:t>
            </a:r>
          </a:p>
          <a:p>
            <a:pPr marL="228600" indent="-228600">
              <a:buAutoNum type="arabicPeriod"/>
            </a:pPr>
            <a:r>
              <a:rPr lang="es-PE" sz="1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Encabezamiento de las filas: </a:t>
            </a:r>
            <a:r>
              <a:rPr 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Contenido de las filas.</a:t>
            </a:r>
          </a:p>
          <a:p>
            <a:pPr marL="228600" indent="-228600">
              <a:buAutoNum type="arabicPeriod"/>
            </a:pPr>
            <a:r>
              <a:rPr lang="es-PE" sz="1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Cuerpo: </a:t>
            </a:r>
            <a:r>
              <a:rPr 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Contiene los datos del experimento.</a:t>
            </a:r>
          </a:p>
          <a:p>
            <a:pPr marL="228600" indent="-228600">
              <a:buAutoNum type="arabicPeriod"/>
            </a:pPr>
            <a:r>
              <a:rPr lang="es-PE" sz="1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Notas: </a:t>
            </a:r>
            <a:r>
              <a:rPr 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Explican parte del contenido.</a:t>
            </a:r>
          </a:p>
          <a:p>
            <a:pPr marL="228600" indent="-228600">
              <a:buAutoNum type="arabicPeriod"/>
            </a:pPr>
            <a:r>
              <a:rPr lang="es-PE" sz="1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Líneas de definición: </a:t>
            </a:r>
            <a:r>
              <a:rPr lang="es-PE" sz="1800" b="1" dirty="0">
                <a:solidFill>
                  <a:srgbClr val="6600FF"/>
                </a:solidFill>
                <a:latin typeface="Times New Roman" panose="02020603050405020304" pitchFamily="18" charset="0"/>
              </a:rPr>
              <a:t>Separan las secciones de la tabla.</a:t>
            </a:r>
            <a:endParaRPr lang="es-PE" sz="18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5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19200"/>
            <a:ext cx="8839565" cy="5410200"/>
          </a:xfrm>
          <a:prstGeom prst="rect">
            <a:avLst/>
          </a:prstGeom>
        </p:spPr>
      </p:pic>
      <p:sp>
        <p:nvSpPr>
          <p:cNvPr id="8" name="CuadroTexto 7"/>
          <p:cNvSpPr txBox="1">
            <a:spLocks noChangeArrowheads="1"/>
          </p:cNvSpPr>
          <p:nvPr/>
        </p:nvSpPr>
        <p:spPr bwMode="auto">
          <a:xfrm>
            <a:off x="152400" y="228600"/>
            <a:ext cx="8839200" cy="830997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2500" b="1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s-PE" altLang="es-CL" sz="48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Cómo citar: Estilos de cita</a:t>
            </a:r>
            <a:endParaRPr lang="es-CL" altLang="es-CL" sz="2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35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52400" y="101025"/>
            <a:ext cx="8839200" cy="58477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40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ES_tradnl" sz="3200" dirty="0"/>
              <a:t>Los decimales no están separados con comas</a:t>
            </a:r>
          </a:p>
        </p:txBody>
      </p:sp>
      <p:pic>
        <p:nvPicPr>
          <p:cNvPr id="5" name="Content Placeholder 4" descr="puntostex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685800"/>
            <a:ext cx="8839200" cy="33700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Picture 6" descr="tablapunto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4132053"/>
            <a:ext cx="8839200" cy="264974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03176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200" y="381000"/>
            <a:ext cx="901849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PE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¿Cómo elaborar Tablas y Figuras?</a:t>
            </a:r>
            <a:endParaRPr lang="es-PE" sz="3600" b="1" dirty="0">
              <a:solidFill>
                <a:srgbClr val="FF000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43000"/>
            <a:ext cx="9018494" cy="5410200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3067160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246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6306671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PE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ERRORES FRECUENTES EN LA PRESENTACIÓN DE FIGURAS PARA ARTÍCULOS DE INVESTIGACIÓN (Cisneros y </a:t>
            </a:r>
            <a:r>
              <a:rPr lang="es-PE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Olave</a:t>
            </a:r>
            <a:r>
              <a:rPr lang="es-PE" b="1" dirty="0">
                <a:solidFill>
                  <a:srgbClr val="FF0000"/>
                </a:solidFill>
                <a:latin typeface="Times New Roman" panose="02020603050405020304" pitchFamily="18" charset="0"/>
              </a:rPr>
              <a:t>, 2016).</a:t>
            </a:r>
            <a:r>
              <a:rPr lang="es-PE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3911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6306671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s-PE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ERRORES FRECUENTES EN LA PRESENTACIÓN DE TABLAS PARA ARTÍCULOS DE INVESTIGACIÓN (Cisneros y </a:t>
            </a:r>
            <a:r>
              <a:rPr lang="es-PE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Olave</a:t>
            </a:r>
            <a:r>
              <a:rPr lang="es-PE" b="1" dirty="0">
                <a:solidFill>
                  <a:srgbClr val="FF0000"/>
                </a:solidFill>
                <a:latin typeface="Times New Roman" panose="02020603050405020304" pitchFamily="18" charset="0"/>
              </a:rPr>
              <a:t>, 2016).</a:t>
            </a:r>
            <a:r>
              <a:rPr lang="es-PE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94"/>
            <a:ext cx="9144000" cy="621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13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ChangeArrowheads="1"/>
          </p:cNvSpPr>
          <p:nvPr/>
        </p:nvSpPr>
        <p:spPr>
          <a:xfrm>
            <a:off x="152400" y="274638"/>
            <a:ext cx="8839200" cy="707886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2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sz="4000" dirty="0"/>
              <a:t>Ejemplo de una tabla inútil</a:t>
            </a:r>
            <a:endParaRPr lang="es-PE" sz="4000" dirty="0"/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152400" y="4876196"/>
            <a:ext cx="8839200" cy="156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kumimoji="0" lang="es-ES_tradnl" sz="2400" b="1" i="1" dirty="0">
                <a:solidFill>
                  <a:srgbClr val="FF0000"/>
                </a:solidFill>
                <a:latin typeface="+mn-lt"/>
              </a:rPr>
              <a:t>Se  recomienda presentar datos en el texto:</a:t>
            </a:r>
          </a:p>
          <a:p>
            <a:pPr algn="just" eaLnBrk="0" hangingPunct="0"/>
            <a:r>
              <a:rPr kumimoji="0" lang="es-ES_tradnl" sz="2400" b="1" i="1" dirty="0">
                <a:solidFill>
                  <a:schemeClr val="accent2"/>
                </a:solidFill>
                <a:latin typeface="+mn-lt"/>
              </a:rPr>
              <a:t>“El valor promedio del análisis proximal de la trucha tuvo la siguiente composición porcentual</a:t>
            </a:r>
            <a:r>
              <a:rPr kumimoji="0" lang="es-ES_tradnl" sz="2400" b="1" dirty="0">
                <a:solidFill>
                  <a:schemeClr val="accent2"/>
                </a:solidFill>
                <a:latin typeface="+mn-lt"/>
              </a:rPr>
              <a:t>:</a:t>
            </a:r>
            <a:r>
              <a:rPr kumimoji="0" lang="es-ES_tradnl" sz="2400" b="1" i="1" dirty="0">
                <a:solidFill>
                  <a:schemeClr val="accent2"/>
                </a:solidFill>
                <a:latin typeface="+mn-lt"/>
              </a:rPr>
              <a:t>  proteína 20,66, humedad 77,3, grasa 1,7 y  ceniza 1,33”</a:t>
            </a:r>
            <a:r>
              <a:rPr kumimoji="0" lang="es-ES_tradnl" sz="2400" b="1" dirty="0">
                <a:solidFill>
                  <a:schemeClr val="accent2"/>
                </a:solidFill>
                <a:latin typeface="+mn-lt"/>
              </a:rPr>
              <a:t> </a:t>
            </a:r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712932"/>
              </p:ext>
            </p:extLst>
          </p:nvPr>
        </p:nvGraphicFramePr>
        <p:xfrm>
          <a:off x="152400" y="1412777"/>
          <a:ext cx="8839200" cy="3024337"/>
        </p:xfrm>
        <a:graphic>
          <a:graphicData uri="http://schemas.openxmlformats.org/drawingml/2006/table">
            <a:tbl>
              <a:tblPr/>
              <a:tblGrid>
                <a:gridCol w="1073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2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6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34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4167">
                <a:tc gridSpan="5">
                  <a:txBody>
                    <a:bodyPr/>
                    <a:lstStyle/>
                    <a:p>
                      <a:pPr algn="l" fontAlgn="b"/>
                      <a:r>
                        <a:rPr lang="es-PE" sz="28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Tabla 1. Análisis proximal de la trucha (%).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488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2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2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2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167"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21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Proteina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1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20,66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21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420"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21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Humedad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1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77,3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21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167"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21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Grasa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1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1,7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21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488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21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Cenizas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100" b="1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1,33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2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440"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49" marR="7649" marT="76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361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 txBox="1">
            <a:spLocks noChangeArrowheads="1"/>
          </p:cNvSpPr>
          <p:nvPr/>
        </p:nvSpPr>
        <p:spPr>
          <a:xfrm>
            <a:off x="152400" y="152400"/>
            <a:ext cx="8839200" cy="646331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/>
              <a:t>Presentación de las figuras y fotografías</a:t>
            </a:r>
            <a:endParaRPr lang="es-PE" dirty="0"/>
          </a:p>
        </p:txBody>
      </p:sp>
      <p:sp>
        <p:nvSpPr>
          <p:cNvPr id="5" name="Rectangle 4"/>
          <p:cNvSpPr/>
          <p:nvPr/>
        </p:nvSpPr>
        <p:spPr>
          <a:xfrm>
            <a:off x="152400" y="1047328"/>
            <a:ext cx="8839200" cy="769441"/>
          </a:xfrm>
          <a:prstGeom prst="rect">
            <a:avLst/>
          </a:prstGeom>
          <a:solidFill>
            <a:srgbClr val="9933FF"/>
          </a:solidFill>
        </p:spPr>
        <p:txBody>
          <a:bodyPr wrap="square">
            <a:spAutoFit/>
          </a:bodyPr>
          <a:lstStyle/>
          <a:p>
            <a:pPr marL="0" lvl="1" algn="ctr" eaLnBrk="1" hangingPunct="1"/>
            <a:r>
              <a:rPr lang="es-MX" sz="2800" b="1" dirty="0">
                <a:solidFill>
                  <a:schemeClr val="bg1"/>
                </a:solidFill>
                <a:latin typeface="+mn-lt"/>
              </a:rPr>
              <a:t>Evite que una persona pueda ser identificada !!!!!.</a:t>
            </a:r>
          </a:p>
          <a:p>
            <a:pPr lvl="1" algn="ctr" eaLnBrk="1" hangingPunct="1"/>
            <a:endParaRPr lang="es-MX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 descr="mv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204864"/>
            <a:ext cx="4320902" cy="4227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7"/>
          <p:cNvSpPr/>
          <p:nvPr/>
        </p:nvSpPr>
        <p:spPr>
          <a:xfrm>
            <a:off x="3923928" y="3429000"/>
            <a:ext cx="1944216" cy="432048"/>
          </a:xfrm>
          <a:prstGeom prst="rect">
            <a:avLst/>
          </a:prstGeom>
          <a:solidFill>
            <a:srgbClr val="6600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2348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 txBox="1">
            <a:spLocks noChangeArrowheads="1"/>
          </p:cNvSpPr>
          <p:nvPr/>
        </p:nvSpPr>
        <p:spPr>
          <a:xfrm>
            <a:off x="152400" y="228600"/>
            <a:ext cx="8839200" cy="646331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dirty="0"/>
              <a:t>Presentación de las figuras y fotografías</a:t>
            </a:r>
            <a:endParaRPr lang="es-PE" dirty="0"/>
          </a:p>
        </p:txBody>
      </p:sp>
      <p:sp>
        <p:nvSpPr>
          <p:cNvPr id="9" name="Rectangle 4"/>
          <p:cNvSpPr/>
          <p:nvPr/>
        </p:nvSpPr>
        <p:spPr>
          <a:xfrm>
            <a:off x="152400" y="1100899"/>
            <a:ext cx="8839200" cy="954107"/>
          </a:xfrm>
          <a:prstGeom prst="rect">
            <a:avLst/>
          </a:prstGeom>
          <a:solidFill>
            <a:srgbClr val="9933FF"/>
          </a:solidFill>
        </p:spPr>
        <p:txBody>
          <a:bodyPr wrap="square">
            <a:spAutoFit/>
          </a:bodyPr>
          <a:lstStyle/>
          <a:p>
            <a:pPr marL="0" lvl="1" algn="ctr" eaLnBrk="1" hangingPunct="1"/>
            <a:r>
              <a:rPr lang="es-MX" sz="2800" b="1" dirty="0">
                <a:solidFill>
                  <a:schemeClr val="bg1"/>
                </a:solidFill>
                <a:latin typeface="+mn-lt"/>
              </a:rPr>
              <a:t>Se deben utilizar flechas que señalen en forma exacta el lugar de las foto o figura de la cual se habla.</a:t>
            </a:r>
          </a:p>
        </p:txBody>
      </p:sp>
      <p:pic>
        <p:nvPicPr>
          <p:cNvPr id="10" name="Picture 6" descr="fotoflecha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209800"/>
            <a:ext cx="8839200" cy="4343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4528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51520" y="2132856"/>
            <a:ext cx="8640960" cy="1728192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Citas directas y citas indirectas</a:t>
            </a:r>
          </a:p>
        </p:txBody>
      </p:sp>
    </p:spTree>
    <p:extLst>
      <p:ext uri="{BB962C8B-B14F-4D97-AF65-F5344CB8AC3E}">
        <p14:creationId xmlns:p14="http://schemas.microsoft.com/office/powerpoint/2010/main" val="430459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"/>
            <a:ext cx="7543800" cy="6548166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9210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8763000" cy="6096000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</p:spTree>
    <p:extLst>
      <p:ext uri="{BB962C8B-B14F-4D97-AF65-F5344CB8AC3E}">
        <p14:creationId xmlns:p14="http://schemas.microsoft.com/office/powerpoint/2010/main" val="2682171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09600"/>
            <a:ext cx="8763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51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1"/>
            <a:ext cx="9144000" cy="48006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81600"/>
            <a:ext cx="9144000" cy="1524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93024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8839200" cy="3429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581400"/>
            <a:ext cx="8839200" cy="313372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13537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8915400" cy="66294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58819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8839200" cy="6553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30365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152400"/>
            <a:ext cx="8972550" cy="655319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50002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599"/>
            <a:ext cx="8763000" cy="2526897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  <p:sp>
        <p:nvSpPr>
          <p:cNvPr id="3" name="Rectangle 11"/>
          <p:cNvSpPr txBox="1">
            <a:spLocks noChangeArrowheads="1"/>
          </p:cNvSpPr>
          <p:nvPr/>
        </p:nvSpPr>
        <p:spPr>
          <a:xfrm>
            <a:off x="152400" y="228600"/>
            <a:ext cx="8839200" cy="646331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dirty="0"/>
              <a:t>Ejemplo de cita narrativa &lt; 40 palabras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9" y="4876800"/>
            <a:ext cx="8695157" cy="1752600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  <p:sp>
        <p:nvSpPr>
          <p:cNvPr id="5" name="Rectangle 11"/>
          <p:cNvSpPr txBox="1">
            <a:spLocks noChangeArrowheads="1"/>
          </p:cNvSpPr>
          <p:nvPr/>
        </p:nvSpPr>
        <p:spPr>
          <a:xfrm>
            <a:off x="115933" y="4038600"/>
            <a:ext cx="8839200" cy="646331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dirty="0"/>
              <a:t>Ejemplo de cita parentética &lt; 40 palabras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784030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19200"/>
            <a:ext cx="8839200" cy="5410200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  <p:sp>
        <p:nvSpPr>
          <p:cNvPr id="3" name="Rectangle 11"/>
          <p:cNvSpPr txBox="1">
            <a:spLocks noChangeArrowheads="1"/>
          </p:cNvSpPr>
          <p:nvPr/>
        </p:nvSpPr>
        <p:spPr>
          <a:xfrm>
            <a:off x="152400" y="228600"/>
            <a:ext cx="8839200" cy="830997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sz="2400" dirty="0"/>
              <a:t>Ejemplo de cita narrativa, las citas que tiene mayor a 40 palabras, se escriben en un nuevo párrafo con sangría y sin comillas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935926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676400"/>
            <a:ext cx="8748105" cy="4191000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  <p:sp>
        <p:nvSpPr>
          <p:cNvPr id="3" name="Rectangle 11"/>
          <p:cNvSpPr txBox="1">
            <a:spLocks noChangeArrowheads="1"/>
          </p:cNvSpPr>
          <p:nvPr/>
        </p:nvSpPr>
        <p:spPr>
          <a:xfrm>
            <a:off x="152399" y="685800"/>
            <a:ext cx="8839200" cy="58477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sz="3200" dirty="0"/>
              <a:t>Ejemplo de cita entre paréntesis &gt; a 40 palabras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4120034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33400"/>
            <a:ext cx="8926364" cy="5638800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</p:spTree>
    <p:extLst>
      <p:ext uri="{BB962C8B-B14F-4D97-AF65-F5344CB8AC3E}">
        <p14:creationId xmlns:p14="http://schemas.microsoft.com/office/powerpoint/2010/main" val="131493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839200" cy="4724400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  <p:sp>
        <p:nvSpPr>
          <p:cNvPr id="3" name="Rectangle 11"/>
          <p:cNvSpPr txBox="1">
            <a:spLocks noChangeArrowheads="1"/>
          </p:cNvSpPr>
          <p:nvPr/>
        </p:nvSpPr>
        <p:spPr>
          <a:xfrm>
            <a:off x="152400" y="533400"/>
            <a:ext cx="8839200" cy="58477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sz="3200" dirty="0"/>
              <a:t>Texto Original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4272923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912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762000"/>
            <a:ext cx="8839200" cy="2369096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  <p:sp>
        <p:nvSpPr>
          <p:cNvPr id="3" name="Rectangle 11"/>
          <p:cNvSpPr txBox="1">
            <a:spLocks noChangeArrowheads="1"/>
          </p:cNvSpPr>
          <p:nvPr/>
        </p:nvSpPr>
        <p:spPr>
          <a:xfrm>
            <a:off x="152399" y="152400"/>
            <a:ext cx="8839200" cy="58477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sz="3200" dirty="0"/>
              <a:t>Cita indirecta o paráfrasis</a:t>
            </a:r>
            <a:endParaRPr lang="es-PE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3200400"/>
            <a:ext cx="6276975" cy="4000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" y="3657601"/>
            <a:ext cx="8839199" cy="32004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8257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7" y="781050"/>
            <a:ext cx="8861612" cy="3638550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  <p:sp>
        <p:nvSpPr>
          <p:cNvPr id="3" name="Rectangle 11"/>
          <p:cNvSpPr txBox="1">
            <a:spLocks noChangeArrowheads="1"/>
          </p:cNvSpPr>
          <p:nvPr/>
        </p:nvSpPr>
        <p:spPr>
          <a:xfrm>
            <a:off x="152399" y="95250"/>
            <a:ext cx="8839200" cy="58477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sz="3200" dirty="0"/>
              <a:t>Primer párrafo</a:t>
            </a:r>
            <a:endParaRPr lang="es-PE" sz="3200" dirty="0"/>
          </a:p>
        </p:txBody>
      </p:sp>
      <p:sp>
        <p:nvSpPr>
          <p:cNvPr id="4" name="Rectangle 11"/>
          <p:cNvSpPr txBox="1">
            <a:spLocks noChangeArrowheads="1"/>
          </p:cNvSpPr>
          <p:nvPr/>
        </p:nvSpPr>
        <p:spPr>
          <a:xfrm>
            <a:off x="152399" y="4520625"/>
            <a:ext cx="8839200" cy="58477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sz="3200" dirty="0"/>
              <a:t>Segundo párrafo</a:t>
            </a:r>
            <a:endParaRPr lang="es-PE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5219872"/>
            <a:ext cx="8839200" cy="1561928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</p:spTree>
    <p:extLst>
      <p:ext uri="{BB962C8B-B14F-4D97-AF65-F5344CB8AC3E}">
        <p14:creationId xmlns:p14="http://schemas.microsoft.com/office/powerpoint/2010/main" val="2063187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 txBox="1">
            <a:spLocks noChangeArrowheads="1"/>
          </p:cNvSpPr>
          <p:nvPr/>
        </p:nvSpPr>
        <p:spPr>
          <a:xfrm>
            <a:off x="152399" y="95250"/>
            <a:ext cx="8839200" cy="58477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sz="3200" dirty="0"/>
              <a:t>Citas textuales dentro de una paráfrasis</a:t>
            </a:r>
            <a:endParaRPr lang="es-PE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3" y="1638300"/>
            <a:ext cx="8830235" cy="4991100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  <p:sp>
        <p:nvSpPr>
          <p:cNvPr id="4" name="Rectangle 11"/>
          <p:cNvSpPr txBox="1">
            <a:spLocks noChangeArrowheads="1"/>
          </p:cNvSpPr>
          <p:nvPr/>
        </p:nvSpPr>
        <p:spPr>
          <a:xfrm>
            <a:off x="161363" y="939225"/>
            <a:ext cx="8839200" cy="58477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s-MX" sz="3200" dirty="0">
                <a:solidFill>
                  <a:srgbClr val="6600FF"/>
                </a:solidFill>
              </a:rPr>
              <a:t>Texto original</a:t>
            </a:r>
            <a:endParaRPr lang="es-PE" sz="3200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75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524000"/>
            <a:ext cx="8839200" cy="3124200"/>
          </a:xfrm>
          <a:prstGeom prst="rect">
            <a:avLst/>
          </a:prstGeom>
          <a:ln w="38100">
            <a:solidFill>
              <a:srgbClr val="993366"/>
            </a:solidFill>
          </a:ln>
        </p:spPr>
      </p:pic>
      <p:sp>
        <p:nvSpPr>
          <p:cNvPr id="3" name="Rectangle 11"/>
          <p:cNvSpPr txBox="1">
            <a:spLocks noChangeArrowheads="1"/>
          </p:cNvSpPr>
          <p:nvPr/>
        </p:nvSpPr>
        <p:spPr>
          <a:xfrm>
            <a:off x="152399" y="710625"/>
            <a:ext cx="8839200" cy="58477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3600" b="1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s-MX" sz="3200" dirty="0"/>
              <a:t>Cita textual dentro de una paráfrasis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2189476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8458200" cy="626816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45967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81000"/>
            <a:ext cx="8305800" cy="617579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22807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1389"/>
            <a:ext cx="8458200" cy="638801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242272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74440" y="2590800"/>
            <a:ext cx="8640960" cy="965448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Gestores de Referencia</a:t>
            </a:r>
          </a:p>
        </p:txBody>
      </p:sp>
    </p:spTree>
    <p:extLst>
      <p:ext uri="{BB962C8B-B14F-4D97-AF65-F5344CB8AC3E}">
        <p14:creationId xmlns:p14="http://schemas.microsoft.com/office/powerpoint/2010/main" val="40000650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5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"/>
            <a:ext cx="9144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22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Rectángulo"/>
          <p:cNvSpPr>
            <a:spLocks noChangeArrowheads="1"/>
          </p:cNvSpPr>
          <p:nvPr/>
        </p:nvSpPr>
        <p:spPr bwMode="auto">
          <a:xfrm>
            <a:off x="107576" y="1143000"/>
            <a:ext cx="8960224" cy="4154984"/>
          </a:xfrm>
          <a:prstGeom prst="rect">
            <a:avLst/>
          </a:prstGeom>
          <a:solidFill>
            <a:schemeClr val="bg1"/>
          </a:solidFill>
          <a:ln w="28575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PE" altLang="es-PE" sz="2400" b="1" dirty="0">
                <a:solidFill>
                  <a:srgbClr val="FF0000"/>
                </a:solidFill>
              </a:rPr>
              <a:t>Vancouver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PE" altLang="es-PE" sz="2400" dirty="0" err="1">
                <a:solidFill>
                  <a:srgbClr val="6600FF"/>
                </a:solidFill>
              </a:rPr>
              <a:t>Dajes</a:t>
            </a:r>
            <a:r>
              <a:rPr lang="es-PE" altLang="es-PE" sz="2400" dirty="0">
                <a:solidFill>
                  <a:srgbClr val="6600FF"/>
                </a:solidFill>
              </a:rPr>
              <a:t> J. Sistema Internacional de Unidades de Medida. Lima: Fondo Editorial del Congreso del Perú; 2000.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PE" altLang="es-PE" sz="2400" b="1" dirty="0">
              <a:solidFill>
                <a:srgbClr val="6600FF"/>
              </a:solidFill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PE" altLang="es-PE" sz="2400" b="1" dirty="0">
                <a:solidFill>
                  <a:srgbClr val="FF0000"/>
                </a:solidFill>
              </a:rPr>
              <a:t>APA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PE" altLang="es-PE" sz="2400" dirty="0" err="1">
                <a:solidFill>
                  <a:srgbClr val="6600FF"/>
                </a:solidFill>
              </a:rPr>
              <a:t>Dajes</a:t>
            </a:r>
            <a:r>
              <a:rPr lang="es-PE" altLang="es-PE" sz="2400" dirty="0">
                <a:solidFill>
                  <a:srgbClr val="6600FF"/>
                </a:solidFill>
              </a:rPr>
              <a:t>, J. (2000). Sistema Internacional de Unidades de Medida. Lima, Perú: Fondo Editorial del Congreso del Perú.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PE" altLang="es-PE" sz="2400" dirty="0">
              <a:solidFill>
                <a:srgbClr val="6600FF"/>
              </a:solidFill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PE" altLang="es-PE" sz="2400" b="1" dirty="0">
                <a:solidFill>
                  <a:srgbClr val="FF0000"/>
                </a:solidFill>
              </a:rPr>
              <a:t>Harvard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PE" altLang="es-PE" sz="2400" dirty="0" err="1">
                <a:solidFill>
                  <a:srgbClr val="6600FF"/>
                </a:solidFill>
              </a:rPr>
              <a:t>Dajes</a:t>
            </a:r>
            <a:r>
              <a:rPr lang="es-PE" altLang="es-PE" sz="2400" b="1" dirty="0">
                <a:solidFill>
                  <a:srgbClr val="6600FF"/>
                </a:solidFill>
              </a:rPr>
              <a:t>, </a:t>
            </a:r>
            <a:r>
              <a:rPr lang="es-PE" altLang="es-PE" sz="2400" dirty="0">
                <a:solidFill>
                  <a:srgbClr val="6600FF"/>
                </a:solidFill>
              </a:rPr>
              <a:t>J. (2000) </a:t>
            </a:r>
            <a:r>
              <a:rPr lang="es-PE" altLang="es-PE" sz="2400" b="1" dirty="0">
                <a:solidFill>
                  <a:srgbClr val="6600FF"/>
                </a:solidFill>
              </a:rPr>
              <a:t>Sistema Internacional de Unidades de Medida</a:t>
            </a:r>
            <a:r>
              <a:rPr lang="es-PE" altLang="es-PE" sz="2400" dirty="0">
                <a:solidFill>
                  <a:srgbClr val="6600FF"/>
                </a:solidFill>
              </a:rPr>
              <a:t>. Lima, Fondo Editorial del Congreso del Perú.</a:t>
            </a:r>
          </a:p>
        </p:txBody>
      </p:sp>
      <p:sp>
        <p:nvSpPr>
          <p:cNvPr id="8" name="CuadroTexto 7"/>
          <p:cNvSpPr txBox="1">
            <a:spLocks noChangeArrowheads="1"/>
          </p:cNvSpPr>
          <p:nvPr/>
        </p:nvSpPr>
        <p:spPr bwMode="auto">
          <a:xfrm>
            <a:off x="76200" y="228600"/>
            <a:ext cx="8991600" cy="6309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s-ES"/>
            </a:defPPr>
            <a:lvl1pPr algn="ctr" eaLnBrk="1" hangingPunct="1">
              <a:defRPr sz="2500" b="1">
                <a:solidFill>
                  <a:srgbClr val="FF0000"/>
                </a:solidFill>
                <a:latin typeface="+mn-lt"/>
              </a:defRPr>
            </a:lvl1pPr>
          </a:lstStyle>
          <a:p>
            <a:pPr>
              <a:lnSpc>
                <a:spcPts val="4200"/>
              </a:lnSpc>
            </a:pPr>
            <a:r>
              <a:rPr lang="es-PE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Ejemplos de estilos de citas</a:t>
            </a:r>
            <a:endParaRPr lang="es-CL" altLang="es-CL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71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F2F5F135-A1EC-4C1A-ACD0-FAC8C4F9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chemeClr val="accent2"/>
          </a:solidFill>
        </p:spPr>
        <p:txBody>
          <a:bodyPr/>
          <a:lstStyle/>
          <a:p>
            <a:pPr>
              <a:defRPr/>
            </a:pPr>
            <a:r>
              <a:rPr lang="es-PE" sz="3600" dirty="0">
                <a:solidFill>
                  <a:schemeClr val="bg1"/>
                </a:solidFill>
                <a:latin typeface="Arial Rounded MT Bold" pitchFamily="34" charset="0"/>
              </a:rPr>
              <a:t>RECOMENDACIONES - AUTORES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2CCF03E0-FA27-4CB6-9D40-03707691F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4495800"/>
          </a:xfrm>
          <a:solidFill>
            <a:schemeClr val="bg1"/>
          </a:solidFill>
          <a:ln w="28575">
            <a:solidFill>
              <a:srgbClr val="FF6600"/>
            </a:solidFill>
          </a:ln>
        </p:spPr>
        <p:txBody>
          <a:bodyPr/>
          <a:lstStyle/>
          <a:p>
            <a:pPr algn="just">
              <a:defRPr/>
            </a:pPr>
            <a:endParaRPr lang="es-PE" sz="1600" dirty="0">
              <a:solidFill>
                <a:srgbClr val="6600FF"/>
              </a:solidFill>
              <a:latin typeface="Wingdings"/>
            </a:endParaRPr>
          </a:p>
          <a:p>
            <a:pPr algn="just">
              <a:defRPr/>
            </a:pPr>
            <a:r>
              <a:rPr lang="es-PE" b="1" dirty="0">
                <a:solidFill>
                  <a:srgbClr val="6600FF"/>
                </a:solidFill>
                <a:latin typeface="Calibri"/>
              </a:rPr>
              <a:t>Colocar: Apellido paterno seguido de inicial de primer nombre. </a:t>
            </a:r>
            <a:endParaRPr lang="es-PE" dirty="0">
              <a:solidFill>
                <a:srgbClr val="6600FF"/>
              </a:solidFill>
              <a:latin typeface="Calibri"/>
            </a:endParaRPr>
          </a:p>
          <a:p>
            <a:pPr algn="just">
              <a:defRPr/>
            </a:pPr>
            <a:r>
              <a:rPr lang="es-PE" b="1" dirty="0">
                <a:solidFill>
                  <a:srgbClr val="6600FF"/>
                </a:solidFill>
                <a:latin typeface="Calibri"/>
              </a:rPr>
              <a:t>Los autores deben estar separados por una coma y se coloca un punto solo al final </a:t>
            </a:r>
            <a:r>
              <a:rPr lang="es-PE" b="1">
                <a:solidFill>
                  <a:srgbClr val="6600FF"/>
                </a:solidFill>
                <a:latin typeface="Calibri"/>
              </a:rPr>
              <a:t>del último </a:t>
            </a:r>
            <a:r>
              <a:rPr lang="es-PE" b="1" dirty="0">
                <a:solidFill>
                  <a:srgbClr val="6600FF"/>
                </a:solidFill>
                <a:latin typeface="Calibri"/>
              </a:rPr>
              <a:t>autor. </a:t>
            </a:r>
            <a:endParaRPr lang="es-PE" dirty="0">
              <a:solidFill>
                <a:srgbClr val="6600FF"/>
              </a:solidFill>
              <a:latin typeface="Calibri"/>
            </a:endParaRPr>
          </a:p>
          <a:p>
            <a:pPr algn="just">
              <a:defRPr/>
            </a:pPr>
            <a:r>
              <a:rPr lang="es-PE" b="1" dirty="0">
                <a:solidFill>
                  <a:srgbClr val="6600FF"/>
                </a:solidFill>
                <a:latin typeface="Calibri"/>
              </a:rPr>
              <a:t>Ejemplo: </a:t>
            </a:r>
            <a:r>
              <a:rPr lang="es-PE" sz="3600" b="1" dirty="0">
                <a:solidFill>
                  <a:srgbClr val="6600FF"/>
                </a:solidFill>
                <a:latin typeface="Calibri"/>
              </a:rPr>
              <a:t>Soto L, Legua P. </a:t>
            </a:r>
            <a:endParaRPr lang="es-PE" dirty="0">
              <a:solidFill>
                <a:srgbClr val="66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95463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s-E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s-E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DIO_AMBIENTE_ESTAD12016" id="{0A734582-5761-4E8F-ADF0-27E035C5273B}" vid="{B87EC19B-BB90-4C7A-9561-4AA83C122D87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 Presentation 1">
    <a:dk1>
      <a:srgbClr val="000000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13168290</TotalTime>
  <Words>2188</Words>
  <Application>Microsoft Office PowerPoint</Application>
  <PresentationFormat>Presentación en pantalla (4:3)</PresentationFormat>
  <Paragraphs>276</Paragraphs>
  <Slides>68</Slides>
  <Notes>68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81" baseType="lpstr">
      <vt:lpstr>Arial</vt:lpstr>
      <vt:lpstr>Arial Black</vt:lpstr>
      <vt:lpstr>Arial Rounded MT Bold</vt:lpstr>
      <vt:lpstr>ArialMT</vt:lpstr>
      <vt:lpstr>Calibri</vt:lpstr>
      <vt:lpstr>Calibri-Bold</vt:lpstr>
      <vt:lpstr>Eras Demi ITC</vt:lpstr>
      <vt:lpstr>Swis721 BlkCn BT</vt:lpstr>
      <vt:lpstr>Tahoma</vt:lpstr>
      <vt:lpstr>Times New Roman</vt:lpstr>
      <vt:lpstr>Trebuchet MS</vt:lpstr>
      <vt:lpstr>Wingdings</vt:lpstr>
      <vt:lpstr>Blank Presentation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RECOMENDACIONES - AUTORES</vt:lpstr>
      <vt:lpstr>CANTIDAD DE AUTORES A CITARSE</vt:lpstr>
      <vt:lpstr>EJEMPLOS DE CITACIÓN DE AUTORES </vt:lpstr>
      <vt:lpstr>Ejemplo de un libro con un Autor,  estilo Vancouver.</vt:lpstr>
      <vt:lpstr>Ejemplo de un libro consultado electrónicamente, estilo Vancouver </vt:lpstr>
      <vt:lpstr>Ejemplo de un artículo publicado en una revista con un Autor, estilo  Vancouver</vt:lpstr>
      <vt:lpstr>Ejemplo de un Artículo consultado en una publicación periódica  electrónicamente, estilo Vancouver</vt:lpstr>
      <vt:lpstr>Ejemplo de una Tesis, estilo  Vancouver</vt:lpstr>
      <vt:lpstr>Ejemplo de una Tesis, consultado electrónicamente, estilo  Vancouver</vt:lpstr>
      <vt:lpstr>Páginas o partes de sítios web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Giovano Mezaroba</dc:creator>
  <cp:lastModifiedBy>UNAP</cp:lastModifiedBy>
  <cp:revision>1215</cp:revision>
  <dcterms:created xsi:type="dcterms:W3CDTF">1995-06-17T23:31:02Z</dcterms:created>
  <dcterms:modified xsi:type="dcterms:W3CDTF">2024-08-03T00:00:53Z</dcterms:modified>
</cp:coreProperties>
</file>